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05"/>
    <p:sldMasterId id="2147483654" r:id="rId106"/>
    <p:sldMasterId id="2147483657" r:id="rId107"/>
  </p:sldMasterIdLst>
  <p:notesMasterIdLst>
    <p:notesMasterId r:id="rId161"/>
  </p:notesMasterIdLst>
  <p:sldIdLst>
    <p:sldId id="414" r:id="rId108"/>
    <p:sldId id="405" r:id="rId109"/>
    <p:sldId id="406" r:id="rId110"/>
    <p:sldId id="259" r:id="rId111"/>
    <p:sldId id="263" r:id="rId112"/>
    <p:sldId id="264" r:id="rId113"/>
    <p:sldId id="265" r:id="rId114"/>
    <p:sldId id="275" r:id="rId115"/>
    <p:sldId id="408" r:id="rId116"/>
    <p:sldId id="407" r:id="rId117"/>
    <p:sldId id="283" r:id="rId118"/>
    <p:sldId id="290" r:id="rId119"/>
    <p:sldId id="292" r:id="rId120"/>
    <p:sldId id="302" r:id="rId121"/>
    <p:sldId id="303" r:id="rId122"/>
    <p:sldId id="308" r:id="rId123"/>
    <p:sldId id="409" r:id="rId124"/>
    <p:sldId id="309" r:id="rId125"/>
    <p:sldId id="310" r:id="rId126"/>
    <p:sldId id="313" r:id="rId127"/>
    <p:sldId id="314" r:id="rId128"/>
    <p:sldId id="321" r:id="rId129"/>
    <p:sldId id="327" r:id="rId130"/>
    <p:sldId id="329" r:id="rId131"/>
    <p:sldId id="330" r:id="rId132"/>
    <p:sldId id="341" r:id="rId133"/>
    <p:sldId id="411" r:id="rId134"/>
    <p:sldId id="342" r:id="rId135"/>
    <p:sldId id="344" r:id="rId136"/>
    <p:sldId id="345" r:id="rId137"/>
    <p:sldId id="347" r:id="rId138"/>
    <p:sldId id="351" r:id="rId139"/>
    <p:sldId id="415" r:id="rId140"/>
    <p:sldId id="348" r:id="rId141"/>
    <p:sldId id="354" r:id="rId142"/>
    <p:sldId id="357" r:id="rId143"/>
    <p:sldId id="360" r:id="rId144"/>
    <p:sldId id="416" r:id="rId145"/>
    <p:sldId id="418" r:id="rId146"/>
    <p:sldId id="417" r:id="rId147"/>
    <p:sldId id="412" r:id="rId148"/>
    <p:sldId id="366" r:id="rId149"/>
    <p:sldId id="367" r:id="rId150"/>
    <p:sldId id="420" r:id="rId151"/>
    <p:sldId id="421" r:id="rId152"/>
    <p:sldId id="395" r:id="rId153"/>
    <p:sldId id="413" r:id="rId154"/>
    <p:sldId id="396" r:id="rId155"/>
    <p:sldId id="397" r:id="rId156"/>
    <p:sldId id="398" r:id="rId157"/>
    <p:sldId id="399" r:id="rId158"/>
    <p:sldId id="400" r:id="rId159"/>
    <p:sldId id="401" r:id="rId160"/>
  </p:sldIdLst>
  <p:sldSz cx="12168188" cy="68405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26" autoAdjust="0"/>
    <p:restoredTop sz="78142" autoAdjust="0"/>
  </p:normalViewPr>
  <p:slideViewPr>
    <p:cSldViewPr showGuides="1">
      <p:cViewPr>
        <p:scale>
          <a:sx n="80" d="100"/>
          <a:sy n="80" d="100"/>
        </p:scale>
        <p:origin x="93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31.xml"/><Relationship Id="rId159" Type="http://schemas.openxmlformats.org/officeDocument/2006/relationships/slide" Target="slides/slide52.xml"/><Relationship Id="rId107" Type="http://schemas.openxmlformats.org/officeDocument/2006/relationships/slideMaster" Target="slideMasters/slideMaster3.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21.xml"/><Relationship Id="rId149" Type="http://schemas.openxmlformats.org/officeDocument/2006/relationships/slide" Target="slides/slide42.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slide" Target="slides/slide53.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slide" Target="slides/slide11.xml"/><Relationship Id="rId139" Type="http://schemas.openxmlformats.org/officeDocument/2006/relationships/slide" Target="slides/slide32.xml"/><Relationship Id="rId85" Type="http://schemas.openxmlformats.org/officeDocument/2006/relationships/customXml" Target="../customXml/item85.xml"/><Relationship Id="rId150" Type="http://schemas.openxmlformats.org/officeDocument/2006/relationships/slide" Target="slides/slide4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slide" Target="slides/slide1.xml"/><Relationship Id="rId124" Type="http://schemas.openxmlformats.org/officeDocument/2006/relationships/slide" Target="slides/slide17.xml"/><Relationship Id="rId129" Type="http://schemas.openxmlformats.org/officeDocument/2006/relationships/slide" Target="slides/slide22.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33.xml"/><Relationship Id="rId145" Type="http://schemas.openxmlformats.org/officeDocument/2006/relationships/slide" Target="slides/slide38.xml"/><Relationship Id="rId16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7.xml"/><Relationship Id="rId119" Type="http://schemas.openxmlformats.org/officeDocument/2006/relationships/slide" Target="slides/slide12.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23.xml"/><Relationship Id="rId135" Type="http://schemas.openxmlformats.org/officeDocument/2006/relationships/slide" Target="slides/slide28.xml"/><Relationship Id="rId151" Type="http://schemas.openxmlformats.org/officeDocument/2006/relationships/slide" Target="slides/slide44.xml"/><Relationship Id="rId156" Type="http://schemas.openxmlformats.org/officeDocument/2006/relationships/slide" Target="slides/slide4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slide" Target="slides/slide13.xml"/><Relationship Id="rId125" Type="http://schemas.openxmlformats.org/officeDocument/2006/relationships/slide" Target="slides/slide18.xml"/><Relationship Id="rId141" Type="http://schemas.openxmlformats.org/officeDocument/2006/relationships/slide" Target="slides/slide34.xml"/><Relationship Id="rId146" Type="http://schemas.openxmlformats.org/officeDocument/2006/relationships/slide" Target="slides/slide39.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slide" Target="slides/slide3.xml"/><Relationship Id="rId115" Type="http://schemas.openxmlformats.org/officeDocument/2006/relationships/slide" Target="slides/slide8.xml"/><Relationship Id="rId131" Type="http://schemas.openxmlformats.org/officeDocument/2006/relationships/slide" Target="slides/slide24.xml"/><Relationship Id="rId136" Type="http://schemas.openxmlformats.org/officeDocument/2006/relationships/slide" Target="slides/slide29.xml"/><Relationship Id="rId157" Type="http://schemas.openxmlformats.org/officeDocument/2006/relationships/slide" Target="slides/slide50.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4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slideMaster" Target="slideMasters/slideMaster1.xml"/><Relationship Id="rId126" Type="http://schemas.openxmlformats.org/officeDocument/2006/relationships/slide" Target="slides/slide19.xml"/><Relationship Id="rId147" Type="http://schemas.openxmlformats.org/officeDocument/2006/relationships/slide" Target="slides/slide4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slide" Target="slides/slide14.xml"/><Relationship Id="rId142" Type="http://schemas.openxmlformats.org/officeDocument/2006/relationships/slide" Target="slides/slide35.xml"/><Relationship Id="rId163"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9.xml"/><Relationship Id="rId137" Type="http://schemas.openxmlformats.org/officeDocument/2006/relationships/slide" Target="slides/slide30.xml"/><Relationship Id="rId158" Type="http://schemas.openxmlformats.org/officeDocument/2006/relationships/slide" Target="slides/slide5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slide" Target="slides/slide4.xml"/><Relationship Id="rId132" Type="http://schemas.openxmlformats.org/officeDocument/2006/relationships/slide" Target="slides/slide25.xml"/><Relationship Id="rId153" Type="http://schemas.openxmlformats.org/officeDocument/2006/relationships/slide" Target="slides/slide4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Master" Target="slideMasters/slideMaster2.xml"/><Relationship Id="rId127" Type="http://schemas.openxmlformats.org/officeDocument/2006/relationships/slide" Target="slides/slide20.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slide" Target="slides/slide15.xml"/><Relationship Id="rId143" Type="http://schemas.openxmlformats.org/officeDocument/2006/relationships/slide" Target="slides/slide36.xml"/><Relationship Id="rId148" Type="http://schemas.openxmlformats.org/officeDocument/2006/relationships/slide" Target="slides/slide41.xml"/><Relationship Id="rId16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slide" Target="slides/slide5.xml"/><Relationship Id="rId133" Type="http://schemas.openxmlformats.org/officeDocument/2006/relationships/slide" Target="slides/slide26.xml"/><Relationship Id="rId154" Type="http://schemas.openxmlformats.org/officeDocument/2006/relationships/slide" Target="slides/slide47.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 Target="slides/slide16.xml"/><Relationship Id="rId144" Type="http://schemas.openxmlformats.org/officeDocument/2006/relationships/slide" Target="slides/slide37.xml"/><Relationship Id="rId90" Type="http://schemas.openxmlformats.org/officeDocument/2006/relationships/customXml" Target="../customXml/item90.xml"/><Relationship Id="rId165" Type="http://schemas.openxmlformats.org/officeDocument/2006/relationships/tableStyles" Target="tableStyles.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slide" Target="slides/slide6.xml"/><Relationship Id="rId134" Type="http://schemas.openxmlformats.org/officeDocument/2006/relationships/slide" Target="slides/slide27.xml"/><Relationship Id="rId80" Type="http://schemas.openxmlformats.org/officeDocument/2006/relationships/customXml" Target="../customXml/item80.xml"/><Relationship Id="rId1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2025/6/2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7F3D-BA89-59BA-CB96-12E963851AA2}"/>
            </a:ext>
          </a:extLst>
        </p:cNvPr>
        <p:cNvGrpSpPr/>
        <p:nvPr/>
      </p:nvGrpSpPr>
      <p:grpSpPr>
        <a:xfrm>
          <a:off x="0" y="0"/>
          <a:ext cx="0" cy="0"/>
          <a:chOff x="0" y="0"/>
          <a:chExt cx="0" cy="0"/>
        </a:xfrm>
      </p:grpSpPr>
      <p:sp>
        <p:nvSpPr>
          <p:cNvPr id="2" name="备注占位符 1">
            <a:extLst>
              <a:ext uri="{FF2B5EF4-FFF2-40B4-BE49-F238E27FC236}">
                <a16:creationId xmlns:a16="http://schemas.microsoft.com/office/drawing/2014/main" id="{0C5F0121-6AA8-903D-CB1A-FE3554390DD8}"/>
              </a:ext>
            </a:extLst>
          </p:cNvPr>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155018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FC518D-AE7E-41F4-BDAF-13DD522B5C64}" type="slidenum">
              <a:rPr lang="zh-CN" altLang="en-US" smtClean="0"/>
              <a:t>38</a:t>
            </a:fld>
            <a:endParaRPr lang="zh-CN" altLang="en-US"/>
          </a:p>
        </p:txBody>
      </p:sp>
    </p:spTree>
    <p:extLst>
      <p:ext uri="{BB962C8B-B14F-4D97-AF65-F5344CB8AC3E}">
        <p14:creationId xmlns:p14="http://schemas.microsoft.com/office/powerpoint/2010/main" val="4050132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A0E4-13D3-1898-AAA0-AABF49EDC5F1}"/>
            </a:ext>
          </a:extLst>
        </p:cNvPr>
        <p:cNvGrpSpPr/>
        <p:nvPr/>
      </p:nvGrpSpPr>
      <p:grpSpPr>
        <a:xfrm>
          <a:off x="0" y="0"/>
          <a:ext cx="0" cy="0"/>
          <a:chOff x="0" y="0"/>
          <a:chExt cx="0" cy="0"/>
        </a:xfrm>
      </p:grpSpPr>
      <p:sp>
        <p:nvSpPr>
          <p:cNvPr id="2" name="备注占位符 1">
            <a:extLst>
              <a:ext uri="{FF2B5EF4-FFF2-40B4-BE49-F238E27FC236}">
                <a16:creationId xmlns:a16="http://schemas.microsoft.com/office/drawing/2014/main" id="{9B200FB5-DC09-ADDF-B223-E5CDC6C571E2}"/>
              </a:ext>
            </a:extLst>
          </p:cNvPr>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121826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2132-05F6-D3DA-4056-EBAD67FD894D}"/>
            </a:ext>
          </a:extLst>
        </p:cNvPr>
        <p:cNvGrpSpPr/>
        <p:nvPr/>
      </p:nvGrpSpPr>
      <p:grpSpPr>
        <a:xfrm>
          <a:off x="0" y="0"/>
          <a:ext cx="0" cy="0"/>
          <a:chOff x="0" y="0"/>
          <a:chExt cx="0" cy="0"/>
        </a:xfrm>
      </p:grpSpPr>
      <p:sp>
        <p:nvSpPr>
          <p:cNvPr id="2" name="备注占位符 1">
            <a:extLst>
              <a:ext uri="{FF2B5EF4-FFF2-40B4-BE49-F238E27FC236}">
                <a16:creationId xmlns:a16="http://schemas.microsoft.com/office/drawing/2014/main" id="{AFDA3C67-EC06-16B2-1412-ADCE62815335}"/>
              </a:ext>
            </a:extLst>
          </p:cNvPr>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676581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3B03-CF28-00F4-A71E-FC3F9289EB42}"/>
            </a:ext>
          </a:extLst>
        </p:cNvPr>
        <p:cNvGrpSpPr/>
        <p:nvPr/>
      </p:nvGrpSpPr>
      <p:grpSpPr>
        <a:xfrm>
          <a:off x="0" y="0"/>
          <a:ext cx="0" cy="0"/>
          <a:chOff x="0" y="0"/>
          <a:chExt cx="0" cy="0"/>
        </a:xfrm>
      </p:grpSpPr>
      <p:sp>
        <p:nvSpPr>
          <p:cNvPr id="2" name="备注占位符 1">
            <a:extLst>
              <a:ext uri="{FF2B5EF4-FFF2-40B4-BE49-F238E27FC236}">
                <a16:creationId xmlns:a16="http://schemas.microsoft.com/office/drawing/2014/main" id="{795CEFFB-471E-8D71-402A-80EB85BED42F}"/>
              </a:ext>
            </a:extLst>
          </p:cNvPr>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894196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 action="ppaction://noaction"/>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41.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27.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7.xml"/><Relationship Id="rId5" Type="http://schemas.openxmlformats.org/officeDocument/2006/relationships/slide" Target="slide8.xml"/><Relationship Id="rId10" Type="http://schemas.openxmlformats.org/officeDocument/2006/relationships/image" Target="../media/image3.png"/><Relationship Id="rId4" Type="http://schemas.openxmlformats.org/officeDocument/2006/relationships/slide" Target="slide5.xml"/><Relationship Id="rId9" Type="http://schemas.openxmlformats.org/officeDocument/2006/relationships/slide" Target="slide15.xml"/><Relationship Id="rId14" Type="http://schemas.openxmlformats.org/officeDocument/2006/relationships/slide" Target="slide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9.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1.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8.bin"/><Relationship Id="rId1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15.bin"/><Relationship Id="rId18" Type="http://schemas.openxmlformats.org/officeDocument/2006/relationships/image" Target="../media/image49.wmf"/><Relationship Id="rId3" Type="http://schemas.openxmlformats.org/officeDocument/2006/relationships/image" Target="../media/image41.jpeg"/><Relationship Id="rId7" Type="http://schemas.openxmlformats.org/officeDocument/2006/relationships/oleObject" Target="../embeddings/oleObject12.bin"/><Relationship Id="rId12" Type="http://schemas.openxmlformats.org/officeDocument/2006/relationships/image" Target="../media/image46.wmf"/><Relationship Id="rId17" Type="http://schemas.openxmlformats.org/officeDocument/2006/relationships/oleObject" Target="../embeddings/oleObject17.bin"/><Relationship Id="rId2" Type="http://schemas.openxmlformats.org/officeDocument/2006/relationships/notesSlide" Target="../notesSlides/notesSlide25.xml"/><Relationship Id="rId16" Type="http://schemas.openxmlformats.org/officeDocument/2006/relationships/image" Target="../media/image48.wmf"/><Relationship Id="rId1" Type="http://schemas.openxmlformats.org/officeDocument/2006/relationships/slideLayout" Target="../slideLayouts/slideLayout5.xml"/><Relationship Id="rId6" Type="http://schemas.openxmlformats.org/officeDocument/2006/relationships/image" Target="../media/image43.jpeg"/><Relationship Id="rId11" Type="http://schemas.openxmlformats.org/officeDocument/2006/relationships/oleObject" Target="../embeddings/oleObject14.bin"/><Relationship Id="rId5" Type="http://schemas.openxmlformats.org/officeDocument/2006/relationships/image" Target="../media/image42.wmf"/><Relationship Id="rId15" Type="http://schemas.openxmlformats.org/officeDocument/2006/relationships/oleObject" Target="../embeddings/oleObject16.bin"/><Relationship Id="rId10" Type="http://schemas.openxmlformats.org/officeDocument/2006/relationships/image" Target="../media/image45.wmf"/><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47.wmf"/></Relationships>
</file>

<file path=ppt/slides/_rels/slide32.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23.bin"/><Relationship Id="rId18" Type="http://schemas.openxmlformats.org/officeDocument/2006/relationships/image" Target="../media/image57.wmf"/><Relationship Id="rId26" Type="http://schemas.openxmlformats.org/officeDocument/2006/relationships/image" Target="../media/image61.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54.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notesSlide" Target="../notesSlides/notesSlide26.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slideLayout" Target="../slideLayouts/slideLayout5.xml"/><Relationship Id="rId6" Type="http://schemas.openxmlformats.org/officeDocument/2006/relationships/image" Target="../media/image51.wmf"/><Relationship Id="rId11" Type="http://schemas.openxmlformats.org/officeDocument/2006/relationships/oleObject" Target="../embeddings/oleObject22.bin"/><Relationship Id="rId24" Type="http://schemas.openxmlformats.org/officeDocument/2006/relationships/image" Target="../media/image60.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10" Type="http://schemas.openxmlformats.org/officeDocument/2006/relationships/image" Target="../media/image53.wmf"/><Relationship Id="rId19" Type="http://schemas.openxmlformats.org/officeDocument/2006/relationships/oleObject" Target="../embeddings/oleObject26.bin"/><Relationship Id="rId4" Type="http://schemas.openxmlformats.org/officeDocument/2006/relationships/image" Target="../media/image50.wmf"/><Relationship Id="rId9" Type="http://schemas.openxmlformats.org/officeDocument/2006/relationships/oleObject" Target="../embeddings/oleObject21.bin"/><Relationship Id="rId14" Type="http://schemas.openxmlformats.org/officeDocument/2006/relationships/image" Target="../media/image55.wmf"/><Relationship Id="rId22" Type="http://schemas.openxmlformats.org/officeDocument/2006/relationships/image" Target="../media/image59.wmf"/><Relationship Id="rId27" Type="http://schemas.openxmlformats.org/officeDocument/2006/relationships/image" Target="../media/image41.jpeg"/></Relationships>
</file>

<file path=ppt/slides/_rels/slide33.xml.rels><?xml version="1.0" encoding="UTF-8" standalone="yes"?>
<Relationships xmlns="http://schemas.openxmlformats.org/package/2006/relationships"><Relationship Id="rId13" Type="http://schemas.openxmlformats.org/officeDocument/2006/relationships/image" Target="../media/image66.wmf"/><Relationship Id="rId18" Type="http://schemas.openxmlformats.org/officeDocument/2006/relationships/oleObject" Target="../embeddings/oleObject37.bin"/><Relationship Id="rId26" Type="http://schemas.openxmlformats.org/officeDocument/2006/relationships/oleObject" Target="../embeddings/oleObject41.bin"/><Relationship Id="rId3" Type="http://schemas.openxmlformats.org/officeDocument/2006/relationships/oleObject" Target="../embeddings/oleObject30.bin"/><Relationship Id="rId21" Type="http://schemas.openxmlformats.org/officeDocument/2006/relationships/image" Target="../media/image70.wmf"/><Relationship Id="rId7" Type="http://schemas.openxmlformats.org/officeDocument/2006/relationships/oleObject" Target="../embeddings/oleObject32.bin"/><Relationship Id="rId12" Type="http://schemas.openxmlformats.org/officeDocument/2006/relationships/oleObject" Target="../embeddings/oleObject34.bin"/><Relationship Id="rId17" Type="http://schemas.openxmlformats.org/officeDocument/2006/relationships/image" Target="../media/image68.wmf"/><Relationship Id="rId25" Type="http://schemas.openxmlformats.org/officeDocument/2006/relationships/image" Target="../media/image72.wmf"/><Relationship Id="rId33" Type="http://schemas.openxmlformats.org/officeDocument/2006/relationships/image" Target="../media/image76.wmf"/><Relationship Id="rId2" Type="http://schemas.openxmlformats.org/officeDocument/2006/relationships/notesSlide" Target="../notesSlides/notesSlide27.xml"/><Relationship Id="rId16" Type="http://schemas.openxmlformats.org/officeDocument/2006/relationships/oleObject" Target="../embeddings/oleObject36.bin"/><Relationship Id="rId20" Type="http://schemas.openxmlformats.org/officeDocument/2006/relationships/oleObject" Target="../embeddings/oleObject38.bin"/><Relationship Id="rId29" Type="http://schemas.openxmlformats.org/officeDocument/2006/relationships/image" Target="../media/image74.wmf"/><Relationship Id="rId1" Type="http://schemas.openxmlformats.org/officeDocument/2006/relationships/slideLayout" Target="../slideLayouts/slideLayout5.xml"/><Relationship Id="rId6" Type="http://schemas.openxmlformats.org/officeDocument/2006/relationships/image" Target="../media/image63.wmf"/><Relationship Id="rId11" Type="http://schemas.openxmlformats.org/officeDocument/2006/relationships/image" Target="../media/image65.wmf"/><Relationship Id="rId24" Type="http://schemas.openxmlformats.org/officeDocument/2006/relationships/oleObject" Target="../embeddings/oleObject40.bin"/><Relationship Id="rId32" Type="http://schemas.openxmlformats.org/officeDocument/2006/relationships/oleObject" Target="../embeddings/oleObject44.bin"/><Relationship Id="rId5" Type="http://schemas.openxmlformats.org/officeDocument/2006/relationships/oleObject" Target="../embeddings/oleObject31.bin"/><Relationship Id="rId15" Type="http://schemas.openxmlformats.org/officeDocument/2006/relationships/image" Target="../media/image67.wmf"/><Relationship Id="rId23" Type="http://schemas.openxmlformats.org/officeDocument/2006/relationships/image" Target="../media/image71.wmf"/><Relationship Id="rId28" Type="http://schemas.openxmlformats.org/officeDocument/2006/relationships/oleObject" Target="../embeddings/oleObject42.bin"/><Relationship Id="rId10" Type="http://schemas.openxmlformats.org/officeDocument/2006/relationships/oleObject" Target="../embeddings/oleObject33.bin"/><Relationship Id="rId19" Type="http://schemas.openxmlformats.org/officeDocument/2006/relationships/image" Target="../media/image69.wmf"/><Relationship Id="rId31" Type="http://schemas.openxmlformats.org/officeDocument/2006/relationships/image" Target="../media/image75.wmf"/><Relationship Id="rId4" Type="http://schemas.openxmlformats.org/officeDocument/2006/relationships/image" Target="../media/image62.wmf"/><Relationship Id="rId9" Type="http://schemas.openxmlformats.org/officeDocument/2006/relationships/image" Target="../media/image43.jpeg"/><Relationship Id="rId14" Type="http://schemas.openxmlformats.org/officeDocument/2006/relationships/oleObject" Target="../embeddings/oleObject35.bin"/><Relationship Id="rId22" Type="http://schemas.openxmlformats.org/officeDocument/2006/relationships/oleObject" Target="../embeddings/oleObject39.bin"/><Relationship Id="rId27" Type="http://schemas.openxmlformats.org/officeDocument/2006/relationships/image" Target="../media/image73.wmf"/><Relationship Id="rId30" Type="http://schemas.openxmlformats.org/officeDocument/2006/relationships/oleObject" Target="../embeddings/oleObject43.bin"/><Relationship Id="rId8" Type="http://schemas.openxmlformats.org/officeDocument/2006/relationships/image" Target="../media/image64.wmf"/></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78.wmf"/><Relationship Id="rId4" Type="http://schemas.openxmlformats.org/officeDocument/2006/relationships/oleObject" Target="../embeddings/oleObject45.bin"/></Relationships>
</file>

<file path=ppt/slides/_rels/slide35.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51.bin"/><Relationship Id="rId18" Type="http://schemas.openxmlformats.org/officeDocument/2006/relationships/image" Target="../media/image87.jpeg"/><Relationship Id="rId3" Type="http://schemas.openxmlformats.org/officeDocument/2006/relationships/oleObject" Target="../embeddings/oleObject46.bin"/><Relationship Id="rId21" Type="http://schemas.openxmlformats.org/officeDocument/2006/relationships/oleObject" Target="../embeddings/oleObject45.bin"/><Relationship Id="rId7" Type="http://schemas.openxmlformats.org/officeDocument/2006/relationships/oleObject" Target="../embeddings/oleObject48.bin"/><Relationship Id="rId12" Type="http://schemas.openxmlformats.org/officeDocument/2006/relationships/image" Target="../media/image83.wmf"/><Relationship Id="rId17" Type="http://schemas.openxmlformats.org/officeDocument/2006/relationships/image" Target="../media/image86.jpeg"/><Relationship Id="rId2" Type="http://schemas.openxmlformats.org/officeDocument/2006/relationships/notesSlide" Target="../notesSlides/notesSlide29.xml"/><Relationship Id="rId16" Type="http://schemas.openxmlformats.org/officeDocument/2006/relationships/image" Target="../media/image85.wmf"/><Relationship Id="rId20" Type="http://schemas.openxmlformats.org/officeDocument/2006/relationships/image" Target="../media/image88.wmf"/><Relationship Id="rId1" Type="http://schemas.openxmlformats.org/officeDocument/2006/relationships/slideLayout" Target="../slideLayouts/slideLayout5.xml"/><Relationship Id="rId6" Type="http://schemas.openxmlformats.org/officeDocument/2006/relationships/image" Target="../media/image80.wmf"/><Relationship Id="rId11" Type="http://schemas.openxmlformats.org/officeDocument/2006/relationships/oleObject" Target="../embeddings/oleObject50.bin"/><Relationship Id="rId5" Type="http://schemas.openxmlformats.org/officeDocument/2006/relationships/oleObject" Target="../embeddings/oleObject47.bin"/><Relationship Id="rId15" Type="http://schemas.openxmlformats.org/officeDocument/2006/relationships/oleObject" Target="../embeddings/oleObject52.bin"/><Relationship Id="rId10" Type="http://schemas.openxmlformats.org/officeDocument/2006/relationships/image" Target="../media/image82.wmf"/><Relationship Id="rId19" Type="http://schemas.openxmlformats.org/officeDocument/2006/relationships/oleObject" Target="../embeddings/oleObject53.bin"/><Relationship Id="rId4" Type="http://schemas.openxmlformats.org/officeDocument/2006/relationships/image" Target="../media/image79.wmf"/><Relationship Id="rId9" Type="http://schemas.openxmlformats.org/officeDocument/2006/relationships/oleObject" Target="../embeddings/oleObject49.bin"/><Relationship Id="rId14" Type="http://schemas.openxmlformats.org/officeDocument/2006/relationships/image" Target="../media/image84.wmf"/><Relationship Id="rId22" Type="http://schemas.openxmlformats.org/officeDocument/2006/relationships/image" Target="../media/image7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oleObject" Target="../embeddings/oleObject58.bin"/><Relationship Id="rId3" Type="http://schemas.openxmlformats.org/officeDocument/2006/relationships/image" Target="../media/image89.jpeg"/><Relationship Id="rId7" Type="http://schemas.openxmlformats.org/officeDocument/2006/relationships/image" Target="../media/image91.emf"/><Relationship Id="rId12" Type="http://schemas.openxmlformats.org/officeDocument/2006/relationships/image" Target="../media/image94.wm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oleObject" Target="../embeddings/oleObject55.bin"/><Relationship Id="rId11" Type="http://schemas.openxmlformats.org/officeDocument/2006/relationships/oleObject" Target="../embeddings/oleObject57.bin"/><Relationship Id="rId5" Type="http://schemas.openxmlformats.org/officeDocument/2006/relationships/image" Target="../media/image90.wmf"/><Relationship Id="rId10" Type="http://schemas.openxmlformats.org/officeDocument/2006/relationships/image" Target="../media/image93.jpeg"/><Relationship Id="rId4" Type="http://schemas.openxmlformats.org/officeDocument/2006/relationships/oleObject" Target="../embeddings/oleObject54.bin"/><Relationship Id="rId9" Type="http://schemas.openxmlformats.org/officeDocument/2006/relationships/image" Target="../media/image92.wmf"/><Relationship Id="rId14" Type="http://schemas.openxmlformats.org/officeDocument/2006/relationships/image" Target="../media/image95.emf"/></Relationships>
</file>

<file path=ppt/slides/_rels/slide37.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98.wmf"/><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oleObject" Target="../embeddings/oleObject60.bin"/><Relationship Id="rId5" Type="http://schemas.openxmlformats.org/officeDocument/2006/relationships/image" Target="../media/image97.wmf"/><Relationship Id="rId4" Type="http://schemas.openxmlformats.org/officeDocument/2006/relationships/oleObject" Target="../embeddings/oleObject59.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99.jpeg"/><Relationship Id="rId7" Type="http://schemas.openxmlformats.org/officeDocument/2006/relationships/image" Target="../media/image101.wmf"/><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oleObject" Target="../embeddings/oleObject62.bin"/><Relationship Id="rId5" Type="http://schemas.openxmlformats.org/officeDocument/2006/relationships/image" Target="../media/image100.wmf"/><Relationship Id="rId4" Type="http://schemas.openxmlformats.org/officeDocument/2006/relationships/oleObject" Target="../embeddings/oleObject61.bin"/><Relationship Id="rId9" Type="http://schemas.openxmlformats.org/officeDocument/2006/relationships/image" Target="../media/image102.wmf"/></Relationships>
</file>

<file path=ppt/slides/_rels/slide39.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97.wmf"/><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oleObject" Target="../embeddings/oleObject59.bin"/><Relationship Id="rId5" Type="http://schemas.openxmlformats.org/officeDocument/2006/relationships/image" Target="../media/image98.wmf"/><Relationship Id="rId4" Type="http://schemas.openxmlformats.org/officeDocument/2006/relationships/oleObject" Target="../embeddings/oleObject6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image" Target="../media/image104.jpeg"/><Relationship Id="rId1" Type="http://schemas.openxmlformats.org/officeDocument/2006/relationships/slideLayout" Target="../slideLayouts/slideLayout6.xml"/><Relationship Id="rId4" Type="http://schemas.openxmlformats.org/officeDocument/2006/relationships/image" Target="../media/image10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114.jpeg"/><Relationship Id="rId3" Type="http://schemas.openxmlformats.org/officeDocument/2006/relationships/image" Target="../media/image108.jpeg"/><Relationship Id="rId7" Type="http://schemas.openxmlformats.org/officeDocument/2006/relationships/image" Target="../media/image110.wmf"/><Relationship Id="rId12" Type="http://schemas.openxmlformats.org/officeDocument/2006/relationships/image" Target="../media/image113.jpe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oleObject" Target="../embeddings/oleObject66.bin"/><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111.wmf"/></Relationships>
</file>

<file path=ppt/slides/_rels/slide4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17.jpeg"/><Relationship Id="rId4" Type="http://schemas.openxmlformats.org/officeDocument/2006/relationships/image" Target="../media/image11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9.jpeg"/><Relationship Id="rId7" Type="http://schemas.openxmlformats.org/officeDocument/2006/relationships/oleObject" Target="../embeddings/oleObject70.bin"/><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image" Target="../media/image121.wmf"/><Relationship Id="rId5" Type="http://schemas.openxmlformats.org/officeDocument/2006/relationships/oleObject" Target="../embeddings/oleObject69.bin"/><Relationship Id="rId10" Type="http://schemas.openxmlformats.org/officeDocument/2006/relationships/image" Target="../media/image124.jpeg"/><Relationship Id="rId4" Type="http://schemas.openxmlformats.org/officeDocument/2006/relationships/image" Target="../media/image120.jpeg"/><Relationship Id="rId9" Type="http://schemas.openxmlformats.org/officeDocument/2006/relationships/image" Target="../media/image123.jpeg"/></Relationships>
</file>

<file path=ppt/slides/_rels/slide51.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image" Target="../media/image123.jpeg"/><Relationship Id="rId3" Type="http://schemas.openxmlformats.org/officeDocument/2006/relationships/oleObject" Target="../embeddings/oleObject71.bin"/><Relationship Id="rId7" Type="http://schemas.openxmlformats.org/officeDocument/2006/relationships/oleObject" Target="../embeddings/oleObject73.bin"/><Relationship Id="rId12" Type="http://schemas.openxmlformats.org/officeDocument/2006/relationships/image" Target="../media/image130.emf"/><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126.wmf"/><Relationship Id="rId11" Type="http://schemas.openxmlformats.org/officeDocument/2006/relationships/oleObject" Target="../embeddings/oleObject74.bin"/><Relationship Id="rId5" Type="http://schemas.openxmlformats.org/officeDocument/2006/relationships/oleObject" Target="../embeddings/oleObject72.bin"/><Relationship Id="rId10" Type="http://schemas.openxmlformats.org/officeDocument/2006/relationships/image" Target="../media/image129.jpeg"/><Relationship Id="rId4" Type="http://schemas.openxmlformats.org/officeDocument/2006/relationships/image" Target="../media/image125.wmf"/><Relationship Id="rId9" Type="http://schemas.openxmlformats.org/officeDocument/2006/relationships/image" Target="../media/image128.jpeg"/><Relationship Id="rId14" Type="http://schemas.openxmlformats.org/officeDocument/2006/relationships/image" Target="../media/image124.jpeg"/></Relationships>
</file>

<file path=ppt/slides/_rels/slide5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33.jpeg"/></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customXml" Target="../../customXml/item10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3</a:t>
            </a:r>
            <a:r>
              <a:rPr lang="zh-CN" altLang="en-US" sz="4000" b="1" kern="0" dirty="0">
                <a:solidFill>
                  <a:srgbClr val="0070C0"/>
                </a:solidFill>
                <a:latin typeface="宋体" panose="02010600030101010101" pitchFamily="2" charset="-122"/>
                <a:ea typeface="宋体" panose="02010600030101010101" pitchFamily="2" charset="-122"/>
                <a:cs typeface="+mj-cs"/>
              </a:rPr>
              <a:t>章　牛顿运动定律</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23567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要点1　动力学中的两类基本问题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一、由受力确定运动情况</a:t>
            </a:r>
            <a:endParaRPr lang="zh-CN" altLang="en-US" b="1" dirty="0"/>
          </a:p>
          <a:p>
            <a:pPr marL="0" indent="0" eaLnBrk="0" latinLnBrk="1" hangingPunct="0">
              <a:lnSpc>
                <a:spcPct val="150000"/>
              </a:lnSpc>
              <a:spcBef>
                <a:spcPts val="695"/>
              </a:spcBef>
              <a:buNone/>
            </a:pPr>
            <a:endParaRPr lang="en-US" altLang="zh-CN" sz="2410" b="1"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69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二、由运动情况确定受力</a:t>
            </a:r>
            <a:endParaRPr lang="zh-CN" altLang="en-US" b="1" dirty="0"/>
          </a:p>
        </p:txBody>
      </p:sp>
      <p:pic>
        <p:nvPicPr>
          <p:cNvPr id="3" name="图片 3" descr="textimage11.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8000" y="1358308"/>
            <a:ext cx="4682320" cy="648072"/>
          </a:xfrm>
          <a:prstGeom prst="rect">
            <a:avLst/>
          </a:prstGeom>
        </p:spPr>
      </p:pic>
      <p:pic>
        <p:nvPicPr>
          <p:cNvPr id="10" name="图片 3" descr="textimage12.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82878" y="2627490"/>
            <a:ext cx="4839612" cy="720080"/>
          </a:xfrm>
          <a:prstGeom prst="rect">
            <a:avLst/>
          </a:prstGeom>
        </p:spPr>
      </p:pic>
      <p:sp>
        <p:nvSpPr>
          <p:cNvPr id="4" name="TextBox 2">
            <a:extLst>
              <a:ext uri="{FF2B5EF4-FFF2-40B4-BE49-F238E27FC236}">
                <a16:creationId xmlns:a16="http://schemas.microsoft.com/office/drawing/2014/main" id="{4B5C55A7-CCF8-5CC7-8BB2-8FCD43D4D7B8}"/>
              </a:ext>
            </a:extLst>
          </p:cNvPr>
          <p:cNvSpPr txBox="1"/>
          <p:nvPr/>
        </p:nvSpPr>
        <p:spPr>
          <a:xfrm>
            <a:off x="468000" y="3438353"/>
            <a:ext cx="11831400" cy="556114"/>
          </a:xfrm>
          <a:prstGeom prst="rect">
            <a:avLst/>
          </a:prstGeom>
          <a:noFill/>
        </p:spPr>
        <p:txBody>
          <a:bodyPr wrap="square" lIns="0" tIns="0" rIns="0" bIns="0" rtlCol="0">
            <a:spAutoFit/>
          </a:bodyPr>
          <a:lstStyle/>
          <a:p>
            <a:pPr marL="0" indent="0" eaLnBrk="0" latinLnBrk="1" hangingPunct="0">
              <a:lnSpc>
                <a:spcPct val="150000"/>
              </a:lnSpc>
              <a:spcBef>
                <a:spcPts val="810"/>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三、解决两类动力学基本问题的要点</a:t>
            </a:r>
            <a:endParaRPr lang="zh-CN" altLang="en-US" b="1" dirty="0"/>
          </a:p>
        </p:txBody>
      </p:sp>
      <p:pic>
        <p:nvPicPr>
          <p:cNvPr id="5" name="图片 4" descr="textimage13.jpeg">
            <a:extLst>
              <a:ext uri="{FF2B5EF4-FFF2-40B4-BE49-F238E27FC236}">
                <a16:creationId xmlns:a16="http://schemas.microsoft.com/office/drawing/2014/main" id="{ED33CDA1-D227-09D4-D6B1-224746A18398}"/>
              </a:ext>
            </a:extLst>
          </p:cNvPr>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737177" y="2287171"/>
            <a:ext cx="5963186" cy="403331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10555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模型</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等时圆模型</a:t>
            </a:r>
            <a:r>
              <a:rPr lang="zh-CN" altLang="en-US" dirty="0">
                <a:latin typeface="华文细黑" panose="02010600040101010101" pitchFamily="65" charset="-122"/>
                <a:ea typeface="华文细黑" panose="02010600040101010101" pitchFamily="65" charset="-122"/>
              </a:rPr>
              <a:t> </a:t>
            </a:r>
          </a:p>
        </p:txBody>
      </p:sp>
      <p:pic>
        <p:nvPicPr>
          <p:cNvPr id="3" name="图片 3" descr="textimage16.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235018" y="323925"/>
            <a:ext cx="5795094" cy="5976664"/>
          </a:xfrm>
          <a:prstGeom prst="rect">
            <a:avLst/>
          </a:prstGeom>
        </p:spPr>
      </p:pic>
      <p:grpSp>
        <p:nvGrpSpPr>
          <p:cNvPr id="6" name="组合 5"/>
          <p:cNvGrpSpPr/>
          <p:nvPr/>
        </p:nvGrpSpPr>
        <p:grpSpPr>
          <a:xfrm>
            <a:off x="267182" y="1595662"/>
            <a:ext cx="3872696" cy="2040631"/>
            <a:chOff x="4199167" y="4788421"/>
            <a:chExt cx="4202925" cy="2257425"/>
          </a:xfrm>
        </p:grpSpPr>
        <p:pic>
          <p:nvPicPr>
            <p:cNvPr id="4" name="图片 3" descr="textimage17.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199167" y="4883671"/>
              <a:ext cx="1704975" cy="2066925"/>
            </a:xfrm>
            <a:prstGeom prst="rect">
              <a:avLst/>
            </a:prstGeom>
          </p:spPr>
        </p:pic>
        <p:pic>
          <p:nvPicPr>
            <p:cNvPr id="5" name="图片 4" descr="textimage18.jpeg"/>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516142" y="4788421"/>
              <a:ext cx="1885950" cy="2257425"/>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0800670" cy="3862083"/>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牛顿第二定律在多过程运动问题中的应用</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(1)分析各个过程中运动的特点,</a:t>
            </a:r>
            <a:r>
              <a:rPr lang="zh-CN" altLang="en-US" sz="2410" kern="0" dirty="0">
                <a:solidFill>
                  <a:srgbClr val="FF0000"/>
                </a:solidFill>
                <a:latin typeface="Times New Roman" panose="02020603050405020304" pitchFamily="65" charset="-122"/>
                <a:ea typeface="楷体_GB2312" pitchFamily="65" charset="-122"/>
              </a:rPr>
              <a:t>明确</a:t>
            </a:r>
            <a:r>
              <a:rPr lang="zh-CN" altLang="en-US" sz="2410" kern="0" dirty="0">
                <a:solidFill>
                  <a:srgbClr val="000000"/>
                </a:solidFill>
                <a:latin typeface="Times New Roman" panose="02020603050405020304" pitchFamily="65" charset="-122"/>
                <a:ea typeface="楷体_GB2312" pitchFamily="65" charset="-122"/>
              </a:rPr>
              <a:t>每一个运动过程的</a:t>
            </a:r>
            <a:r>
              <a:rPr lang="zh-CN" altLang="en-US" sz="2410" kern="0" dirty="0">
                <a:solidFill>
                  <a:srgbClr val="FF0000"/>
                </a:solidFill>
                <a:latin typeface="Times New Roman" panose="02020603050405020304" pitchFamily="65" charset="-122"/>
                <a:ea typeface="楷体_GB2312" pitchFamily="65" charset="-122"/>
              </a:rPr>
              <a:t>运动形式</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FF0000"/>
                </a:solidFill>
                <a:latin typeface="Times New Roman" panose="02020603050405020304" pitchFamily="65" charset="-122"/>
                <a:ea typeface="楷体_GB2312" pitchFamily="65" charset="-122"/>
              </a:rPr>
              <a:t>注意相邻两个过程的衔接</a:t>
            </a:r>
            <a:r>
              <a:rPr lang="zh-CN" altLang="en-US" sz="2410" kern="0" dirty="0">
                <a:solidFill>
                  <a:srgbClr val="000000"/>
                </a:solidFill>
                <a:latin typeface="Times New Roman" panose="02020603050405020304" pitchFamily="65" charset="-122"/>
                <a:ea typeface="楷体_GB2312" pitchFamily="65" charset="-122"/>
              </a:rPr>
              <a:t>速度。</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a:t>
            </a:r>
            <a:r>
              <a:rPr lang="zh-CN" altLang="en-US" sz="2410" u="sng" kern="0" dirty="0">
                <a:solidFill>
                  <a:srgbClr val="000000"/>
                </a:solidFill>
                <a:latin typeface="Times New Roman" panose="02020603050405020304" pitchFamily="65" charset="-122"/>
                <a:ea typeface="楷体_GB2312" pitchFamily="65" charset="-122"/>
              </a:rPr>
              <a:t>分析各个过程的受力情况,</a:t>
            </a:r>
            <a:r>
              <a:rPr lang="zh-CN" altLang="en-US" sz="2410" u="sng" kern="0" dirty="0">
                <a:solidFill>
                  <a:srgbClr val="FF0000"/>
                </a:solidFill>
                <a:latin typeface="Times New Roman" panose="02020603050405020304" pitchFamily="65" charset="-122"/>
                <a:ea typeface="楷体_GB2312" pitchFamily="65" charset="-122"/>
              </a:rPr>
              <a:t>明确每一个过程加速度</a:t>
            </a:r>
            <a:r>
              <a:rPr lang="zh-CN" altLang="en-US" sz="2410" u="sng" kern="0" dirty="0">
                <a:solidFill>
                  <a:srgbClr val="000000"/>
                </a:solidFill>
                <a:latin typeface="Times New Roman" panose="02020603050405020304" pitchFamily="65" charset="-122"/>
                <a:ea typeface="楷体_GB2312" pitchFamily="65" charset="-122"/>
              </a:rPr>
              <a:t>的方向,注意不同过程各力的变化特点</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(3)灵活运用运动学公式、结论、图像,灵活运用合成法或正交分解法,结合牛顿第二定律求解加速度及其他相关量。</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1486" y="395933"/>
            <a:ext cx="11305256" cy="5363648"/>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00" b="1" kern="0" dirty="0">
                <a:solidFill>
                  <a:srgbClr val="DE0000"/>
                </a:solidFill>
                <a:latin typeface="微软雅黑" panose="020B0503020204020204" pitchFamily="34" charset="-122"/>
                <a:ea typeface="微软雅黑" panose="020B0503020204020204" pitchFamily="34" charset="-122"/>
              </a:rPr>
              <a:t>要点</a:t>
            </a:r>
            <a:r>
              <a:rPr lang="en-US" altLang="zh-CN" sz="2400" b="1" kern="0" dirty="0">
                <a:solidFill>
                  <a:srgbClr val="DE0000"/>
                </a:solidFill>
                <a:latin typeface="微软雅黑" panose="020B0503020204020204" pitchFamily="34" charset="-122"/>
                <a:ea typeface="微软雅黑" panose="020B0503020204020204" pitchFamily="34" charset="-122"/>
              </a:rPr>
              <a:t>2</a:t>
            </a:r>
            <a:r>
              <a:rPr lang="zh-CN" altLang="en-US" sz="2400" b="1" kern="0" dirty="0">
                <a:solidFill>
                  <a:srgbClr val="DE0000"/>
                </a:solidFill>
                <a:latin typeface="微软雅黑" panose="020B0503020204020204" pitchFamily="34" charset="-122"/>
                <a:ea typeface="微软雅黑" panose="020B0503020204020204" pitchFamily="34" charset="-122"/>
              </a:rPr>
              <a:t>　动力学中的图像问题</a:t>
            </a:r>
          </a:p>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一、常见的动力学图像</a:t>
            </a:r>
            <a:endParaRPr lang="zh-CN" altLang="en-US" sz="2800" b="1" dirty="0"/>
          </a:p>
          <a:p>
            <a:pPr eaLnBrk="0" latinLnBrk="1" hangingPunct="0">
              <a:lnSpc>
                <a:spcPct val="130000"/>
              </a:lnSpc>
              <a:spcBef>
                <a:spcPts val="145"/>
              </a:spcBef>
            </a:pPr>
            <a:r>
              <a:rPr lang="en-US" altLang="zh-CN" sz="2410" i="1" kern="0" dirty="0">
                <a:solidFill>
                  <a:srgbClr val="000000"/>
                </a:solidFill>
                <a:latin typeface="Times New Roman" panose="02020603050405020304" pitchFamily="65" charset="-122"/>
                <a:ea typeface="微软雅黑" panose="020B0503020204020204" pitchFamily="34" charset="-122"/>
              </a:rPr>
              <a:t>v</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i="1" kern="0" dirty="0">
                <a:solidFill>
                  <a:srgbClr val="000000"/>
                </a:solidFill>
                <a:latin typeface="Times New Roman" panose="02020603050405020304" pitchFamily="65" charset="-122"/>
                <a:ea typeface="微软雅黑" panose="020B0503020204020204" pitchFamily="34" charset="-122"/>
              </a:rPr>
              <a:t>t</a:t>
            </a:r>
            <a:r>
              <a:rPr lang="zh-CN" altLang="en-US" sz="2410" kern="0" dirty="0">
                <a:solidFill>
                  <a:srgbClr val="000000"/>
                </a:solidFill>
                <a:latin typeface="Times New Roman" panose="02020603050405020304" pitchFamily="65" charset="-122"/>
                <a:ea typeface="微软雅黑" panose="020B0503020204020204" pitchFamily="34" charset="-122"/>
              </a:rPr>
              <a:t>图像、</a:t>
            </a:r>
            <a:r>
              <a:rPr lang="en-US" altLang="zh-CN" sz="2410" i="1" kern="0" dirty="0">
                <a:solidFill>
                  <a:srgbClr val="000000"/>
                </a:solidFill>
                <a:latin typeface="Times New Roman" panose="02020603050405020304" pitchFamily="65" charset="-122"/>
                <a:ea typeface="微软雅黑" panose="020B0503020204020204" pitchFamily="34" charset="-122"/>
              </a:rPr>
              <a:t>a</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i="1" kern="0" dirty="0">
                <a:solidFill>
                  <a:srgbClr val="000000"/>
                </a:solidFill>
                <a:latin typeface="Times New Roman" panose="02020603050405020304" pitchFamily="65" charset="-122"/>
                <a:ea typeface="微软雅黑" panose="020B0503020204020204" pitchFamily="34" charset="-122"/>
              </a:rPr>
              <a:t>t</a:t>
            </a:r>
            <a:r>
              <a:rPr lang="zh-CN" altLang="en-US" sz="2410" kern="0" dirty="0">
                <a:solidFill>
                  <a:srgbClr val="000000"/>
                </a:solidFill>
                <a:latin typeface="Times New Roman" panose="02020603050405020304" pitchFamily="65" charset="-122"/>
                <a:ea typeface="微软雅黑" panose="020B0503020204020204" pitchFamily="34" charset="-122"/>
              </a:rPr>
              <a:t>图像、</a:t>
            </a:r>
            <a:r>
              <a:rPr lang="en-US" altLang="zh-CN" sz="2410" i="1" kern="0" dirty="0">
                <a:solidFill>
                  <a:srgbClr val="000000"/>
                </a:solidFill>
                <a:latin typeface="Times New Roman" panose="02020603050405020304" pitchFamily="65" charset="-122"/>
                <a:ea typeface="微软雅黑" panose="020B0503020204020204" pitchFamily="34" charset="-122"/>
              </a:rPr>
              <a:t>v</a:t>
            </a:r>
            <a:r>
              <a:rPr lang="en-US" altLang="zh-CN" sz="1815" kern="0" baseline="59000" dirty="0">
                <a:solidFill>
                  <a:srgbClr val="000000"/>
                </a:solidFill>
                <a:latin typeface="Times New Roman" panose="02020603050405020304" pitchFamily="65" charset="-122"/>
                <a:ea typeface="微软雅黑" panose="020B0503020204020204" pitchFamily="34" charset="-122"/>
              </a:rPr>
              <a:t>2</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i="1" kern="0" dirty="0">
                <a:solidFill>
                  <a:srgbClr val="000000"/>
                </a:solidFill>
                <a:latin typeface="Times New Roman" panose="02020603050405020304" pitchFamily="65" charset="-122"/>
                <a:ea typeface="微软雅黑" panose="020B0503020204020204" pitchFamily="34" charset="-122"/>
              </a:rPr>
              <a:t>x</a:t>
            </a:r>
            <a:r>
              <a:rPr lang="zh-CN" altLang="en-US" sz="2410" kern="0" dirty="0">
                <a:solidFill>
                  <a:srgbClr val="000000"/>
                </a:solidFill>
                <a:latin typeface="Times New Roman" panose="02020603050405020304" pitchFamily="65" charset="-122"/>
                <a:ea typeface="微软雅黑" panose="020B0503020204020204" pitchFamily="34" charset="-122"/>
              </a:rPr>
              <a:t>图像、</a:t>
            </a:r>
            <a:r>
              <a:rPr lang="en-US" altLang="zh-CN" sz="2410" i="1" kern="0" dirty="0">
                <a:solidFill>
                  <a:srgbClr val="000000"/>
                </a:solidFill>
                <a:latin typeface="Times New Roman" panose="02020603050405020304" pitchFamily="65" charset="-122"/>
                <a:ea typeface="微软雅黑" panose="020B0503020204020204" pitchFamily="34" charset="-122"/>
              </a:rPr>
              <a:t>F</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i="1" kern="0" dirty="0">
                <a:solidFill>
                  <a:srgbClr val="000000"/>
                </a:solidFill>
                <a:latin typeface="Times New Roman" panose="02020603050405020304" pitchFamily="65" charset="-122"/>
                <a:ea typeface="微软雅黑" panose="020B0503020204020204" pitchFamily="34" charset="-122"/>
              </a:rPr>
              <a:t>a</a:t>
            </a:r>
            <a:r>
              <a:rPr lang="zh-CN" altLang="en-US" sz="2410" kern="0" dirty="0">
                <a:solidFill>
                  <a:srgbClr val="000000"/>
                </a:solidFill>
                <a:latin typeface="Times New Roman" panose="02020603050405020304" pitchFamily="65" charset="-122"/>
                <a:ea typeface="微软雅黑" panose="020B0503020204020204" pitchFamily="34" charset="-122"/>
              </a:rPr>
              <a:t>图像、</a:t>
            </a:r>
            <a:r>
              <a:rPr lang="en-US" altLang="zh-CN" sz="2410" i="1" kern="0" dirty="0">
                <a:solidFill>
                  <a:srgbClr val="000000"/>
                </a:solidFill>
                <a:latin typeface="Times New Roman" panose="02020603050405020304" pitchFamily="65" charset="-122"/>
                <a:ea typeface="微软雅黑" panose="020B0503020204020204" pitchFamily="34" charset="-122"/>
              </a:rPr>
              <a:t>F</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i="1" kern="0" dirty="0">
                <a:solidFill>
                  <a:srgbClr val="000000"/>
                </a:solidFill>
                <a:latin typeface="Times New Roman" panose="02020603050405020304" pitchFamily="65" charset="-122"/>
                <a:ea typeface="微软雅黑" panose="020B0503020204020204" pitchFamily="34" charset="-122"/>
              </a:rPr>
              <a:t>t</a:t>
            </a:r>
            <a:r>
              <a:rPr lang="zh-CN" altLang="en-US" sz="2410" kern="0" dirty="0">
                <a:solidFill>
                  <a:srgbClr val="000000"/>
                </a:solidFill>
                <a:latin typeface="Times New Roman" panose="02020603050405020304" pitchFamily="65" charset="-122"/>
                <a:ea typeface="微软雅黑" panose="020B0503020204020204" pitchFamily="34" charset="-122"/>
              </a:rPr>
              <a:t>图像、</a:t>
            </a:r>
            <a:r>
              <a:rPr lang="en-US" altLang="zh-CN" sz="2410" i="1" kern="0" dirty="0">
                <a:solidFill>
                  <a:srgbClr val="000000"/>
                </a:solidFill>
                <a:latin typeface="Times New Roman" panose="02020603050405020304" pitchFamily="65" charset="-122"/>
                <a:ea typeface="微软雅黑" panose="020B0503020204020204" pitchFamily="34" charset="-122"/>
              </a:rPr>
              <a:t>F</a:t>
            </a:r>
            <a:r>
              <a:rPr lang="en-US" altLang="zh-CN" sz="2410" kern="0" dirty="0">
                <a:solidFill>
                  <a:srgbClr val="000000"/>
                </a:solidFill>
                <a:latin typeface="Times New Roman" panose="02020603050405020304" pitchFamily="65" charset="-122"/>
                <a:ea typeface="微软雅黑" panose="020B0503020204020204" pitchFamily="34" charset="-122"/>
              </a:rPr>
              <a:t>-</a:t>
            </a:r>
            <a:r>
              <a:rPr lang="en-US" altLang="zh-CN" sz="2410" i="1" kern="0" dirty="0">
                <a:solidFill>
                  <a:srgbClr val="000000"/>
                </a:solidFill>
                <a:latin typeface="Times New Roman" panose="02020603050405020304" pitchFamily="65" charset="-122"/>
                <a:ea typeface="微软雅黑" panose="020B0503020204020204" pitchFamily="34" charset="-122"/>
              </a:rPr>
              <a:t>x</a:t>
            </a:r>
            <a:r>
              <a:rPr lang="zh-CN" altLang="en-US" sz="2410" kern="0" dirty="0">
                <a:solidFill>
                  <a:srgbClr val="000000"/>
                </a:solidFill>
                <a:latin typeface="Times New Roman" panose="02020603050405020304" pitchFamily="65" charset="-122"/>
                <a:ea typeface="微软雅黑" panose="020B0503020204020204" pitchFamily="34" charset="-122"/>
              </a:rPr>
              <a:t>图像等。</a:t>
            </a:r>
            <a:endParaRPr lang="zh-CN" altLang="en-US" sz="2800" dirty="0"/>
          </a:p>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二、分析动力学图像问题的方法</a:t>
            </a:r>
            <a:endParaRPr lang="zh-CN" altLang="en-US" sz="2800" b="1" dirty="0"/>
          </a:p>
          <a:p>
            <a:pPr eaLnBrk="0" latinLnBrk="1" hangingPunct="0">
              <a:lnSpc>
                <a:spcPct val="13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1.</a:t>
            </a:r>
            <a:r>
              <a:rPr lang="zh-CN" altLang="en-US" sz="2410" b="1" kern="0" dirty="0">
                <a:solidFill>
                  <a:srgbClr val="000000"/>
                </a:solidFill>
                <a:latin typeface="Times New Roman" panose="02020603050405020304" pitchFamily="65" charset="-122"/>
                <a:ea typeface="华文细黑" panose="02010600040101010101" pitchFamily="65" charset="-122"/>
              </a:rPr>
              <a:t>分清图像的类别</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即分清横、纵坐标所代表的物理量</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明确其物理意义。</a:t>
            </a:r>
            <a:endParaRPr lang="zh-CN" altLang="en-US" sz="2800" dirty="0"/>
          </a:p>
          <a:p>
            <a:pPr eaLnBrk="0" latinLnBrk="1" hangingPunct="0">
              <a:lnSpc>
                <a:spcPct val="13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2.</a:t>
            </a:r>
            <a:r>
              <a:rPr lang="zh-CN" altLang="en-US" sz="2410" b="1" kern="0" dirty="0">
                <a:solidFill>
                  <a:srgbClr val="000000"/>
                </a:solidFill>
                <a:latin typeface="Times New Roman" panose="02020603050405020304" pitchFamily="65" charset="-122"/>
                <a:ea typeface="华文细黑" panose="02010600040101010101" pitchFamily="65" charset="-122"/>
              </a:rPr>
              <a:t>建立图像与物体运动间的关系</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把图像与具体的题意、情境结合起来</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明确图像反映</a:t>
            </a:r>
            <a:br>
              <a:rPr lang="zh-CN" altLang="en-US" sz="2800" dirty="0"/>
            </a:br>
            <a:r>
              <a:rPr lang="zh-CN" altLang="en-US" sz="2410" kern="0" dirty="0">
                <a:solidFill>
                  <a:srgbClr val="000000"/>
                </a:solidFill>
                <a:latin typeface="Times New Roman" panose="02020603050405020304" pitchFamily="65" charset="-122"/>
                <a:ea typeface="华文细黑" panose="02010600040101010101" pitchFamily="65" charset="-122"/>
              </a:rPr>
              <a:t>的物理过程。</a:t>
            </a:r>
            <a:endParaRPr lang="zh-CN" altLang="en-US" sz="2800" dirty="0"/>
          </a:p>
          <a:p>
            <a:pPr eaLnBrk="0" latinLnBrk="1" hangingPunct="0">
              <a:lnSpc>
                <a:spcPct val="13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000000"/>
                </a:solidFill>
                <a:latin typeface="Times New Roman" panose="02020603050405020304" pitchFamily="65" charset="-122"/>
                <a:ea typeface="华文细黑" panose="02010600040101010101" pitchFamily="65" charset="-122"/>
              </a:rPr>
              <a:t>建立图像与公式间的关系</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建立与图像对应的函数关系</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然后根据函数关系读取信息</a:t>
            </a:r>
            <a:br>
              <a:rPr lang="zh-CN" altLang="en-US" sz="2800" dirty="0"/>
            </a:br>
            <a:r>
              <a:rPr lang="zh-CN" altLang="en-US" sz="2410" kern="0" dirty="0">
                <a:solidFill>
                  <a:srgbClr val="000000"/>
                </a:solidFill>
                <a:latin typeface="Times New Roman" panose="02020603050405020304" pitchFamily="65" charset="-122"/>
                <a:ea typeface="华文细黑" panose="02010600040101010101" pitchFamily="65" charset="-122"/>
              </a:rPr>
              <a:t>或描点作图</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特别要</a:t>
            </a:r>
            <a:r>
              <a:rPr lang="zh-CN" altLang="en-US" sz="2410" u="sng" kern="0" dirty="0">
                <a:solidFill>
                  <a:srgbClr val="FF0000"/>
                </a:solidFill>
                <a:latin typeface="Times New Roman" panose="02020603050405020304" pitchFamily="65" charset="-122"/>
                <a:ea typeface="华文细黑" panose="02010600040101010101" pitchFamily="65" charset="-122"/>
              </a:rPr>
              <a:t>明确图像斜率、面积、截距等对应的物理意义</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sz="2800" dirty="0"/>
          </a:p>
          <a:p>
            <a:pPr eaLnBrk="0" latinLnBrk="1" hangingPunct="0">
              <a:lnSpc>
                <a:spcPct val="13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4.</a:t>
            </a:r>
            <a:r>
              <a:rPr lang="zh-CN" altLang="en-US" sz="2410" b="1" kern="0" dirty="0">
                <a:solidFill>
                  <a:srgbClr val="000000"/>
                </a:solidFill>
                <a:latin typeface="Times New Roman" panose="02020603050405020304" pitchFamily="65" charset="-122"/>
                <a:ea typeface="华文细黑" panose="02010600040101010101" pitchFamily="65" charset="-122"/>
              </a:rPr>
              <a:t>读图时要</a:t>
            </a:r>
            <a:r>
              <a:rPr lang="zh-CN" altLang="en-US" sz="2410" b="1" kern="0" dirty="0">
                <a:solidFill>
                  <a:srgbClr val="FF0000"/>
                </a:solidFill>
                <a:latin typeface="Times New Roman" panose="02020603050405020304" pitchFamily="65" charset="-122"/>
                <a:ea typeface="华文细黑" panose="02010600040101010101" pitchFamily="65" charset="-122"/>
              </a:rPr>
              <a:t>注意一些特殊点</a:t>
            </a:r>
            <a:r>
              <a:rPr lang="en-US" altLang="zh-CN" sz="2410" b="1"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比如起点、截距、转折点、两图线的交点</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特别注意临界</a:t>
            </a:r>
            <a:endParaRPr lang="zh-CN" altLang="en-US" sz="2800"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点(在临界点物体运动形式往往发生变化)。</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29838" y="467941"/>
            <a:ext cx="7108511" cy="4536563"/>
          </a:xfrm>
          <a:prstGeom prst="rect">
            <a:avLst/>
          </a:prstGeom>
          <a:noFill/>
        </p:spPr>
        <p:txBody>
          <a:bodyPr wrap="square" lIns="0" tIns="0" rIns="0" bIns="0" rtlCol="0">
            <a:spAutoFit/>
          </a:bodyPr>
          <a:lstStyle/>
          <a:p>
            <a:pPr marL="0" indent="0" algn="ctr"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规律</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常见动力学图像斜率、面积表示的含义</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图像:斜率表示加速度,面积表示位移。</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图像:面积表示速度的变化量。</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1815" b="1" kern="0" baseline="59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图像:斜率表示加速度的2倍。</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图像:斜率表示物体的质量。</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图像:面积表示力的冲量或动量的变化量。</a:t>
            </a:r>
            <a:endParaRPr lang="zh-CN" altLang="en-US" b="1"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(6)</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b="1"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b="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图像:面积表示力做的功或动能的变化量。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extLst>
              <p:ext uri="{D42A27DB-BD31-4B8C-83A1-F6EECF244321}">
                <p14:modId xmlns:p14="http://schemas.microsoft.com/office/powerpoint/2010/main" val="1573970463"/>
              </p:ext>
            </p:extLst>
          </p:nvPr>
        </p:nvGraphicFramePr>
        <p:xfrm>
          <a:off x="2677100" y="1201050"/>
          <a:ext cx="6552200" cy="2442846"/>
        </p:xfrm>
        <a:graphic>
          <a:graphicData uri="http://schemas.openxmlformats.org/drawingml/2006/table">
            <a:tbl>
              <a:tblPr/>
              <a:tblGrid>
                <a:gridCol w="1097990">
                  <a:extLst>
                    <a:ext uri="{9D8B030D-6E8A-4147-A177-3AD203B41FA5}">
                      <a16:colId xmlns:a16="http://schemas.microsoft.com/office/drawing/2014/main" val="20000"/>
                    </a:ext>
                  </a:extLst>
                </a:gridCol>
                <a:gridCol w="1818070">
                  <a:extLst>
                    <a:ext uri="{9D8B030D-6E8A-4147-A177-3AD203B41FA5}">
                      <a16:colId xmlns:a16="http://schemas.microsoft.com/office/drawing/2014/main" val="20001"/>
                    </a:ext>
                  </a:extLst>
                </a:gridCol>
                <a:gridCol w="1818070">
                  <a:extLst>
                    <a:ext uri="{9D8B030D-6E8A-4147-A177-3AD203B41FA5}">
                      <a16:colId xmlns:a16="http://schemas.microsoft.com/office/drawing/2014/main" val="20002"/>
                    </a:ext>
                  </a:extLst>
                </a:gridCol>
                <a:gridCol w="1818070">
                  <a:extLst>
                    <a:ext uri="{9D8B030D-6E8A-4147-A177-3AD203B41FA5}">
                      <a16:colId xmlns:a16="http://schemas.microsoft.com/office/drawing/2014/main" val="20003"/>
                    </a:ext>
                  </a:extLst>
                </a:gridCol>
              </a:tblGrid>
              <a:tr h="438568">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超重</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失重</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完全失重</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43840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现象</a:t>
                      </a:r>
                    </a:p>
                  </a:txBody>
                  <a:tcPr marL="45720" marR="45720" anchor="ct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视重大于实重</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视重小于实重</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视重等于0</a:t>
                      </a:r>
                    </a:p>
                  </a:txBody>
                  <a:tcPr marL="45720" marR="45720"/>
                </a:tc>
                <a:extLst>
                  <a:ext uri="{0D108BD9-81ED-4DB2-BD59-A6C34878D82A}">
                    <a16:rowId xmlns:a16="http://schemas.microsoft.com/office/drawing/2014/main" val="10001"/>
                  </a:ext>
                </a:extLst>
              </a:tr>
              <a:tr h="844734">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加速度</a:t>
                      </a:r>
                    </a:p>
                  </a:txBody>
                  <a:tcPr marL="45720" marR="45720" anchor="ct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方向向上</a:t>
                      </a:r>
                    </a:p>
                  </a:txBody>
                  <a:tcPr marL="45720" marR="45720" anchor="ct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方向向下</a:t>
                      </a:r>
                    </a:p>
                  </a:txBody>
                  <a:tcPr marL="45720" marR="45720" anchor="ct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竖直向下的加速度等于</a:t>
                      </a:r>
                      <a:r>
                        <a:rPr lang="zh-CN" altLang="en-US" sz="2010" i="1" kern="0" dirty="0">
                          <a:solidFill>
                            <a:srgbClr val="000000"/>
                          </a:solidFill>
                          <a:latin typeface="Times New Roman" panose="02020603050405020304" pitchFamily="65" charset="-122"/>
                          <a:ea typeface="华文细黑" panose="02010600040101010101" pitchFamily="65" charset="-122"/>
                        </a:rPr>
                        <a:t>g</a:t>
                      </a:r>
                    </a:p>
                  </a:txBody>
                  <a:tcPr marL="45720" marR="45720"/>
                </a:tc>
                <a:extLst>
                  <a:ext uri="{0D108BD9-81ED-4DB2-BD59-A6C34878D82A}">
                    <a16:rowId xmlns:a16="http://schemas.microsoft.com/office/drawing/2014/main" val="10002"/>
                  </a:ext>
                </a:extLst>
              </a:tr>
              <a:tr h="438568">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原理</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F-mg=ma</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mg-F=ma</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F</a:t>
                      </a:r>
                      <a:r>
                        <a:rPr lang="zh-CN" altLang="en-US" sz="2010" kern="0" dirty="0">
                          <a:solidFill>
                            <a:srgbClr val="000000"/>
                          </a:solidFill>
                          <a:latin typeface="Times New Roman" panose="02020603050405020304" pitchFamily="65" charset="-122"/>
                          <a:ea typeface="华文细黑" panose="02010600040101010101" pitchFamily="65" charset="-122"/>
                        </a:rPr>
                        <a:t>=0</a:t>
                      </a:r>
                    </a:p>
                  </a:txBody>
                  <a:tcPr marL="45720" marR="45720"/>
                </a:tc>
                <a:extLst>
                  <a:ext uri="{0D108BD9-81ED-4DB2-BD59-A6C34878D82A}">
                    <a16:rowId xmlns:a16="http://schemas.microsoft.com/office/drawing/2014/main" val="10003"/>
                  </a:ext>
                </a:extLst>
              </a:tr>
            </a:tbl>
          </a:graphicData>
        </a:graphic>
      </p:graphicFrame>
      <p:sp>
        <p:nvSpPr>
          <p:cNvPr id="3" name="TextBox 2"/>
          <p:cNvSpPr txBox="1"/>
          <p:nvPr/>
        </p:nvSpPr>
        <p:spPr>
          <a:xfrm>
            <a:off x="517390" y="395933"/>
            <a:ext cx="11831400" cy="4887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要点3　超重和失重问题</a:t>
            </a:r>
          </a:p>
        </p:txBody>
      </p:sp>
      <p:sp>
        <p:nvSpPr>
          <p:cNvPr id="4" name="TextBox 2">
            <a:extLst>
              <a:ext uri="{FF2B5EF4-FFF2-40B4-BE49-F238E27FC236}">
                <a16:creationId xmlns:a16="http://schemas.microsoft.com/office/drawing/2014/main" id="{FD399C4A-B332-36D7-1978-CBE23544AD63}"/>
              </a:ext>
            </a:extLst>
          </p:cNvPr>
          <p:cNvSpPr txBox="1"/>
          <p:nvPr/>
        </p:nvSpPr>
        <p:spPr>
          <a:xfrm>
            <a:off x="1020916" y="3960290"/>
            <a:ext cx="7056254" cy="1601592"/>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0" b="1" kern="0" dirty="0">
                <a:solidFill>
                  <a:srgbClr val="C00000"/>
                </a:solidFill>
                <a:latin typeface="微软雅黑" panose="020B0503020204020204" pitchFamily="34" charset="-122"/>
                <a:ea typeface="微软雅黑" panose="020B0503020204020204" pitchFamily="34" charset="-122"/>
              </a:rPr>
              <a:t>注意  </a:t>
            </a:r>
            <a:r>
              <a:rPr lang="zh-CN" altLang="en-US" sz="2400" b="1" kern="0" dirty="0">
                <a:solidFill>
                  <a:srgbClr val="953FA3"/>
                </a:solidFill>
                <a:latin typeface="微软雅黑" panose="020B0503020204020204" pitchFamily="34" charset="-122"/>
                <a:ea typeface="微软雅黑" panose="020B0503020204020204" pitchFamily="34" charset="-122"/>
              </a:rPr>
              <a:t>  </a:t>
            </a:r>
            <a:r>
              <a:rPr lang="zh-CN" altLang="en-US" sz="2400" kern="0" dirty="0">
                <a:solidFill>
                  <a:srgbClr val="000000"/>
                </a:solidFill>
                <a:latin typeface="楷体" panose="02010609060101010101" pitchFamily="49" charset="-122"/>
                <a:ea typeface="楷体" panose="02010609060101010101" pitchFamily="49" charset="-122"/>
              </a:rPr>
              <a:t>区分超重、失重的关键是确定加速度的方向,若加速度方向竖直向上或斜向上,则为超重;若加速度方向竖直向下或斜向下,则为失重</a:t>
            </a:r>
            <a:r>
              <a:rPr lang="zh-CN" altLang="en-US" sz="2409" kern="0" dirty="0">
                <a:solidFill>
                  <a:srgbClr val="000000"/>
                </a:solidFill>
                <a:latin typeface="Times New Roman" pitchFamily="65" charset="-122"/>
                <a:ea typeface="微软雅黑" pitchFamily="65" charset="-122"/>
              </a:rPr>
              <a:t>。</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3759" y="683965"/>
            <a:ext cx="10800670" cy="386753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超重、失重的判断方法</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(1)从力的角度判断:当物体所受向上的拉力(或支持力)大于重力时,物体处于超重状态;小于重力时,物体处于失重状态;等于0时,物体处于完全失重状态。</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(2)从加速度的角度判断:当物体</a:t>
            </a:r>
            <a:r>
              <a:rPr lang="zh-CN" altLang="en-US" sz="2410" kern="0" dirty="0">
                <a:solidFill>
                  <a:srgbClr val="C00000"/>
                </a:solidFill>
                <a:latin typeface="Times New Roman" panose="02020603050405020304" pitchFamily="65" charset="-122"/>
                <a:ea typeface="楷体_GB2312" pitchFamily="65" charset="-122"/>
              </a:rPr>
              <a:t>具有向上的(分)加速度时,物体处于超重状态</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C00000"/>
                </a:solidFill>
                <a:latin typeface="Times New Roman" panose="02020603050405020304" pitchFamily="65" charset="-122"/>
                <a:ea typeface="楷体_GB2312" pitchFamily="65" charset="-122"/>
              </a:rPr>
              <a:t>具有向下的(分)加速度时,物体处于失重状态</a:t>
            </a:r>
            <a:r>
              <a:rPr lang="zh-CN" altLang="en-US" sz="2410" kern="0" dirty="0">
                <a:solidFill>
                  <a:srgbClr val="000000"/>
                </a:solidFill>
                <a:latin typeface="Times New Roman" panose="02020603050405020304" pitchFamily="65" charset="-122"/>
                <a:ea typeface="楷体_GB2312" pitchFamily="65" charset="-122"/>
              </a:rPr>
              <a:t>;向下的加速度等于重力加速度时,物体处于完全失重状态。</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1" y="2095550"/>
            <a:ext cx="6024764"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牛顿第二定律的综合应用</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446" y="251917"/>
            <a:ext cx="11831400" cy="2243691"/>
          </a:xfrm>
          <a:prstGeom prst="rect">
            <a:avLst/>
          </a:prstGeom>
          <a:noFill/>
        </p:spPr>
        <p:txBody>
          <a:bodyPr wrap="square" lIns="0" tIns="0" rIns="0" bIns="0" rtlCol="0">
            <a:spAutoFit/>
          </a:bodyPr>
          <a:lstStyle/>
          <a:p>
            <a:pPr eaLnBrk="0" latinLnBrk="1" hangingPunct="0">
              <a:lnSpc>
                <a:spcPct val="120000"/>
              </a:lnSpc>
              <a:spcBef>
                <a:spcPts val="145"/>
              </a:spcBef>
            </a:pPr>
            <a:r>
              <a:rPr lang="zh-CN" altLang="en-US" sz="2400" b="1" kern="0" dirty="0">
                <a:solidFill>
                  <a:srgbClr val="DE0000"/>
                </a:solidFill>
                <a:latin typeface="微软雅黑" panose="020B0503020204020204" pitchFamily="34" charset="-122"/>
                <a:ea typeface="微软雅黑" panose="020B0503020204020204" pitchFamily="34" charset="-122"/>
              </a:rPr>
              <a:t>题型1　动力学中的连接体问题</a:t>
            </a: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一、常见连接体问题的类型及其特点</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1.物物叠放连接体</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物体通过弹力、摩擦力等作用，</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具有相同的速度和加速度。</a:t>
            </a:r>
            <a:endParaRPr lang="zh-CN" altLang="en-US" dirty="0"/>
          </a:p>
        </p:txBody>
      </p:sp>
      <p:grpSp>
        <p:nvGrpSpPr>
          <p:cNvPr id="5" name="组合 4"/>
          <p:cNvGrpSpPr/>
          <p:nvPr/>
        </p:nvGrpSpPr>
        <p:grpSpPr>
          <a:xfrm>
            <a:off x="5724054" y="1067701"/>
            <a:ext cx="4829175" cy="1683676"/>
            <a:chOff x="468000" y="2844205"/>
            <a:chExt cx="4829175" cy="1683676"/>
          </a:xfrm>
        </p:grpSpPr>
        <p:pic>
          <p:nvPicPr>
            <p:cNvPr id="3" name="图片 3" descr="textimage29.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1979638" y="2844205"/>
              <a:ext cx="1694467" cy="454455"/>
            </a:xfrm>
            <a:prstGeom prst="rect">
              <a:avLst/>
            </a:prstGeom>
          </p:spPr>
        </p:pic>
        <p:pic>
          <p:nvPicPr>
            <p:cNvPr id="4" name="图片 4" descr="textimage30.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8000" y="3203906"/>
              <a:ext cx="4829175" cy="1323975"/>
            </a:xfrm>
            <a:prstGeom prst="rect">
              <a:avLst/>
            </a:prstGeom>
          </p:spPr>
        </p:pic>
      </p:grpSp>
      <p:sp>
        <p:nvSpPr>
          <p:cNvPr id="6" name="TextBox 2">
            <a:extLst>
              <a:ext uri="{FF2B5EF4-FFF2-40B4-BE49-F238E27FC236}">
                <a16:creationId xmlns:a16="http://schemas.microsoft.com/office/drawing/2014/main" id="{74957D8E-90CE-F11E-AF8B-4DEA1FCA2102}"/>
              </a:ext>
            </a:extLst>
          </p:cNvPr>
          <p:cNvSpPr txBox="1"/>
          <p:nvPr/>
        </p:nvSpPr>
        <p:spPr>
          <a:xfrm>
            <a:off x="229358" y="2751377"/>
            <a:ext cx="11831400" cy="1316964"/>
          </a:xfrm>
          <a:prstGeom prst="rect">
            <a:avLst/>
          </a:prstGeom>
          <a:noFill/>
        </p:spPr>
        <p:txBody>
          <a:bodyPr wrap="square" lIns="0" tIns="0" rIns="0" bIns="0" rtlCol="0">
            <a:spAutoFit/>
          </a:bodyPr>
          <a:lstStyle/>
          <a:p>
            <a:pPr marL="0" indent="0" eaLnBrk="0" latinLnBrk="1" hangingPunct="0">
              <a:lnSpc>
                <a:spcPct val="120000"/>
              </a:lnSpc>
              <a:spcBef>
                <a:spcPts val="141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2.轻绳连接体</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轻绳在伸直状态下,两端的连接体沿绳方向的速度大小总是相等,轻绳对物体的弹力方</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向始终沿绳。</a:t>
            </a:r>
            <a:endParaRPr lang="zh-CN" altLang="en-US" dirty="0"/>
          </a:p>
        </p:txBody>
      </p:sp>
      <p:pic>
        <p:nvPicPr>
          <p:cNvPr id="7" name="图片 3" descr="textimage31.jpeg">
            <a:extLst>
              <a:ext uri="{FF2B5EF4-FFF2-40B4-BE49-F238E27FC236}">
                <a16:creationId xmlns:a16="http://schemas.microsoft.com/office/drawing/2014/main" id="{806FA297-BD50-2EF1-FAD5-4BB2B02011B5}"/>
              </a:ext>
            </a:extLst>
          </p:cNvPr>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627710" y="3892979"/>
            <a:ext cx="2581275" cy="1438275"/>
          </a:xfrm>
          <a:prstGeom prst="rect">
            <a:avLst/>
          </a:prstGeom>
        </p:spPr>
      </p:pic>
      <p:pic>
        <p:nvPicPr>
          <p:cNvPr id="8" name="图片 4" descr="textimage32.jpeg">
            <a:extLst>
              <a:ext uri="{FF2B5EF4-FFF2-40B4-BE49-F238E27FC236}">
                <a16:creationId xmlns:a16="http://schemas.microsoft.com/office/drawing/2014/main" id="{B9E1E42B-13B9-EA38-40C4-03B7C8238419}"/>
              </a:ext>
            </a:extLst>
          </p:cNvPr>
          <p:cNvPicPr>
            <a:picLocks noChangeAspect="1"/>
          </p:cNvPicPr>
          <p:nvPr/>
        </p:nvPicPr>
        <p:blipFill>
          <a:blip r:embed="rId6"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154961" y="3918748"/>
            <a:ext cx="4686300" cy="15621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0728662" cy="1901033"/>
          </a:xfrm>
          <a:prstGeom prst="rect">
            <a:avLst/>
          </a:prstGeom>
          <a:noFill/>
        </p:spPr>
        <p:txBody>
          <a:bodyPr wrap="square" lIns="0" tIns="0" rIns="0" bIns="0" rtlCol="0">
            <a:spAutoFit/>
          </a:bodyPr>
          <a:lstStyle/>
          <a:p>
            <a:pPr marL="0" indent="0" eaLnBrk="0" latinLnBrk="1" hangingPunct="0">
              <a:lnSpc>
                <a:spcPct val="130000"/>
              </a:lnSpc>
              <a:spcBef>
                <a:spcPts val="126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3.轻杆连接体</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轻杆平动时,连接体具有相同的速度和加速度;轻杆参与复合运动时,两端的连接体沿杆方向的速度大小总是相等的;轻杆转动时,两端连接体具有相同的角速度,而线速度与转动半径成正比。两端连接体所受弹力方向可能沿杆,也可能不沿杆。</a:t>
            </a:r>
            <a:endParaRPr lang="zh-CN" altLang="en-US" dirty="0"/>
          </a:p>
        </p:txBody>
      </p:sp>
      <p:grpSp>
        <p:nvGrpSpPr>
          <p:cNvPr id="5" name="组合 4"/>
          <p:cNvGrpSpPr/>
          <p:nvPr/>
        </p:nvGrpSpPr>
        <p:grpSpPr>
          <a:xfrm>
            <a:off x="542463" y="2176355"/>
            <a:ext cx="3846432" cy="1305172"/>
            <a:chOff x="2699718" y="899989"/>
            <a:chExt cx="3846432" cy="1305172"/>
          </a:xfrm>
        </p:grpSpPr>
        <p:pic>
          <p:nvPicPr>
            <p:cNvPr id="6" name="图片 3" descr="textimage33.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699718" y="899989"/>
              <a:ext cx="1664305" cy="1281636"/>
            </a:xfrm>
            <a:prstGeom prst="rect">
              <a:avLst/>
            </a:prstGeom>
          </p:spPr>
        </p:pic>
        <p:pic>
          <p:nvPicPr>
            <p:cNvPr id="7" name="图片 4" descr="textimage34.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472082" y="1686644"/>
              <a:ext cx="2074068" cy="518517"/>
            </a:xfrm>
            <a:prstGeom prst="rect">
              <a:avLst/>
            </a:prstGeom>
          </p:spPr>
        </p:pic>
      </p:grpSp>
      <p:pic>
        <p:nvPicPr>
          <p:cNvPr id="8" name="图片 5" descr="textimage35.jpeg"/>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74394" y="2232524"/>
            <a:ext cx="2819400" cy="1704975"/>
          </a:xfrm>
          <a:prstGeom prst="rect">
            <a:avLst/>
          </a:prstGeom>
        </p:spPr>
      </p:pic>
      <p:pic>
        <p:nvPicPr>
          <p:cNvPr id="9" name="图片 6" descr="textimage36.jpeg"/>
          <p:cNvPicPr>
            <a:picLocks noChangeAspect="1"/>
          </p:cNvPicPr>
          <p:nvPr/>
        </p:nvPicPr>
        <p:blipFill>
          <a:blip r:embed="rId6"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316342" y="2138338"/>
            <a:ext cx="2033453" cy="2042613"/>
          </a:xfrm>
          <a:prstGeom prst="rect">
            <a:avLst/>
          </a:prstGeom>
        </p:spPr>
      </p:pic>
      <p:sp>
        <p:nvSpPr>
          <p:cNvPr id="10" name="矩形 9"/>
          <p:cNvSpPr/>
          <p:nvPr/>
        </p:nvSpPr>
        <p:spPr>
          <a:xfrm>
            <a:off x="1030307" y="3457991"/>
            <a:ext cx="2031325" cy="507831"/>
          </a:xfrm>
          <a:prstGeom prst="rect">
            <a:avLst/>
          </a:prstGeom>
        </p:spPr>
        <p:txBody>
          <a:bodyPr wrap="none">
            <a:spAutoFit/>
          </a:bodyPr>
          <a:lstStyle/>
          <a:p>
            <a:pPr eaLnBrk="0" latinLnBrk="1" hangingPunct="0">
              <a:lnSpc>
                <a:spcPct val="150000"/>
              </a:lnSpc>
              <a:spcBef>
                <a:spcPts val="1865"/>
              </a:spcBef>
            </a:pPr>
            <a:r>
              <a:rPr lang="zh-CN" altLang="en-US" kern="0" dirty="0">
                <a:solidFill>
                  <a:srgbClr val="000000"/>
                </a:solidFill>
                <a:latin typeface="Times New Roman" panose="02020603050405020304" pitchFamily="65" charset="-122"/>
                <a:ea typeface="华文细黑" panose="02010600040101010101" pitchFamily="65" charset="-122"/>
              </a:rPr>
              <a:t>速度、加速度相同</a:t>
            </a:r>
            <a:endParaRPr lang="zh-CN" altLang="en-US" dirty="0"/>
          </a:p>
        </p:txBody>
      </p:sp>
      <p:sp>
        <p:nvSpPr>
          <p:cNvPr id="3" name="TextBox 2">
            <a:extLst>
              <a:ext uri="{FF2B5EF4-FFF2-40B4-BE49-F238E27FC236}">
                <a16:creationId xmlns:a16="http://schemas.microsoft.com/office/drawing/2014/main" id="{F9D6C6B4-08BA-5AC7-7B39-7445DDB0F3CB}"/>
              </a:ext>
            </a:extLst>
          </p:cNvPr>
          <p:cNvSpPr txBox="1"/>
          <p:nvPr/>
        </p:nvSpPr>
        <p:spPr>
          <a:xfrm>
            <a:off x="538294" y="4103012"/>
            <a:ext cx="11831400" cy="497252"/>
          </a:xfrm>
          <a:prstGeom prst="rect">
            <a:avLst/>
          </a:prstGeom>
          <a:noFill/>
        </p:spPr>
        <p:txBody>
          <a:bodyPr wrap="square" lIns="0" tIns="0" rIns="0" bIns="0" rtlCol="0">
            <a:spAutoFit/>
          </a:bodyPr>
          <a:lstStyle/>
          <a:p>
            <a:pPr marL="0" indent="0" eaLnBrk="0" latinLnBrk="1" hangingPunct="0">
              <a:lnSpc>
                <a:spcPct val="150000"/>
              </a:lnSpc>
              <a:spcBef>
                <a:spcPts val="202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4.轻弹簧连接体</a:t>
            </a:r>
            <a:endParaRPr lang="zh-CN" altLang="en-US" b="1" dirty="0"/>
          </a:p>
        </p:txBody>
      </p:sp>
      <p:sp>
        <p:nvSpPr>
          <p:cNvPr id="4" name="TextBox 2">
            <a:extLst>
              <a:ext uri="{FF2B5EF4-FFF2-40B4-BE49-F238E27FC236}">
                <a16:creationId xmlns:a16="http://schemas.microsoft.com/office/drawing/2014/main" id="{79908CC3-142E-2929-AA19-4046F23F640A}"/>
              </a:ext>
            </a:extLst>
          </p:cNvPr>
          <p:cNvSpPr txBox="1"/>
          <p:nvPr/>
        </p:nvSpPr>
        <p:spPr>
          <a:xfrm>
            <a:off x="518338" y="4605131"/>
            <a:ext cx="7581980" cy="851130"/>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在弹簧发生形变的过程中,两端连接体的速度不一定相等;在弹簧形变量最大时,两端连接体的速度相等。</a:t>
            </a:r>
            <a:r>
              <a:rPr lang="zh-CN" altLang="en-US" dirty="0"/>
              <a:t> </a:t>
            </a:r>
          </a:p>
        </p:txBody>
      </p:sp>
      <p:pic>
        <p:nvPicPr>
          <p:cNvPr id="11" name="图片 3" descr="textimage37.jpeg">
            <a:extLst>
              <a:ext uri="{FF2B5EF4-FFF2-40B4-BE49-F238E27FC236}">
                <a16:creationId xmlns:a16="http://schemas.microsoft.com/office/drawing/2014/main" id="{BBD3B812-55A3-EBA5-1102-F6E15634E28E}"/>
              </a:ext>
            </a:extLst>
          </p:cNvPr>
          <p:cNvPicPr>
            <a:picLocks noChangeAspect="1"/>
          </p:cNvPicPr>
          <p:nvPr/>
        </p:nvPicPr>
        <p:blipFill>
          <a:blip r:embed="rId7"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735986" y="4346464"/>
            <a:ext cx="4913864" cy="16426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943422"/>
            <a:ext cx="6585476" cy="3416116"/>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牛顿第一定律　牛顿第二定律</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牛顿第一定律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牛顿第二定律</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力学单位制</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6" action="ppaction://hlinksldjump"/>
              </a:rPr>
              <a:t>第</a:t>
            </a:r>
            <a:r>
              <a:rPr lang="en-US" altLang="zh-CN" dirty="0">
                <a:latin typeface="微软雅黑" panose="020B0503020204020204" pitchFamily="34" charset="-122"/>
                <a:ea typeface="微软雅黑" panose="020B0503020204020204" pitchFamily="34" charset="-122"/>
                <a:hlinkClick r:id="rId6" action="ppaction://hlinksldjump"/>
              </a:rPr>
              <a:t>2</a:t>
            </a:r>
            <a:r>
              <a:rPr lang="zh-CN" altLang="en-US" dirty="0">
                <a:latin typeface="微软雅黑" panose="020B0503020204020204" pitchFamily="34" charset="-122"/>
                <a:ea typeface="微软雅黑" panose="020B0503020204020204" pitchFamily="34" charset="-122"/>
                <a:hlinkClick r:id="rId6" action="ppaction://hlinksldjump"/>
              </a:rPr>
              <a:t>节  牛顿第二定律的应用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1 </a:t>
            </a:r>
            <a:r>
              <a:rPr lang="zh-CN" altLang="en-US" dirty="0">
                <a:latin typeface="楷体" panose="02010609060101010101" pitchFamily="49" charset="-122"/>
                <a:ea typeface="楷体" panose="02010609060101010101" pitchFamily="49" charset="-122"/>
                <a:hlinkClick r:id="rId7" action="ppaction://hlinksldjump"/>
              </a:rPr>
              <a:t>动力学中的两类基本问题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8" action="ppaction://hlinksldjump"/>
              </a:rPr>
              <a:t>要点</a:t>
            </a:r>
            <a:r>
              <a:rPr lang="en-US" altLang="zh-CN" dirty="0">
                <a:latin typeface="楷体" panose="02010609060101010101" pitchFamily="49" charset="-122"/>
                <a:ea typeface="楷体" panose="02010609060101010101" pitchFamily="49" charset="-122"/>
                <a:hlinkClick r:id="rId8" action="ppaction://hlinksldjump"/>
              </a:rPr>
              <a:t>2 </a:t>
            </a:r>
            <a:r>
              <a:rPr lang="zh-CN" altLang="en-US" dirty="0">
                <a:latin typeface="楷体" panose="02010609060101010101" pitchFamily="49" charset="-122"/>
                <a:ea typeface="楷体" panose="02010609060101010101" pitchFamily="49" charset="-122"/>
                <a:hlinkClick r:id="rId8" action="ppaction://hlinksldjump"/>
              </a:rPr>
              <a:t>动力学中的图像问题</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9" action="ppaction://hlinksldjump"/>
              </a:rPr>
              <a:t>要点</a:t>
            </a:r>
            <a:r>
              <a:rPr lang="en-US" altLang="zh-CN" dirty="0">
                <a:latin typeface="楷体" panose="02010609060101010101" pitchFamily="49" charset="-122"/>
                <a:ea typeface="楷体" panose="02010609060101010101" pitchFamily="49" charset="-122"/>
                <a:hlinkClick r:id="rId9" action="ppaction://hlinksldjump"/>
              </a:rPr>
              <a:t>3 </a:t>
            </a:r>
            <a:r>
              <a:rPr lang="zh-CN" altLang="en-US" dirty="0">
                <a:latin typeface="楷体" panose="02010609060101010101" pitchFamily="49" charset="-122"/>
                <a:ea typeface="楷体" panose="02010609060101010101" pitchFamily="49" charset="-122"/>
                <a:hlinkClick r:id="rId9" action="ppaction://hlinksldjump"/>
              </a:rPr>
              <a:t>超重和失重问题</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0"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0" cstate="print"/>
          <a:stretch>
            <a:fillRect/>
          </a:stretch>
        </p:blipFill>
        <p:spPr>
          <a:xfrm>
            <a:off x="3637744" y="2379396"/>
            <a:ext cx="170796" cy="167112"/>
          </a:xfrm>
          <a:prstGeom prst="rect">
            <a:avLst/>
          </a:prstGeom>
        </p:spPr>
      </p:pic>
      <p:grpSp>
        <p:nvGrpSpPr>
          <p:cNvPr id="20" name="组合 19"/>
          <p:cNvGrpSpPr/>
          <p:nvPr/>
        </p:nvGrpSpPr>
        <p:grpSpPr>
          <a:xfrm>
            <a:off x="3576793" y="4356373"/>
            <a:ext cx="6761844" cy="369332"/>
            <a:chOff x="3576793" y="3614205"/>
            <a:chExt cx="6761844" cy="369332"/>
          </a:xfrm>
        </p:grpSpPr>
        <p:sp>
          <p:nvSpPr>
            <p:cNvPr id="22"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37"/>
            <p:cNvGrpSpPr/>
            <p:nvPr/>
          </p:nvGrpSpPr>
          <p:grpSpPr>
            <a:xfrm>
              <a:off x="3576793" y="3614205"/>
              <a:ext cx="6761844" cy="369332"/>
              <a:chOff x="3576793" y="3614205"/>
              <a:chExt cx="6761844" cy="369332"/>
            </a:xfrm>
          </p:grpSpPr>
          <p:sp>
            <p:nvSpPr>
              <p:cNvPr id="28"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p>
            </p:txBody>
          </p:sp>
          <p:sp>
            <p:nvSpPr>
              <p:cNvPr id="30"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1" action="ppaction://hlinksldjump"/>
                  </a:rPr>
                  <a:t>牛顿第二定律的综合应用</a:t>
                </a:r>
                <a:endParaRPr lang="zh-CN" altLang="en-US" dirty="0"/>
              </a:p>
            </p:txBody>
          </p:sp>
        </p:grpSp>
      </p:grpSp>
      <p:grpSp>
        <p:nvGrpSpPr>
          <p:cNvPr id="33" name="组合 32"/>
          <p:cNvGrpSpPr/>
          <p:nvPr/>
        </p:nvGrpSpPr>
        <p:grpSpPr>
          <a:xfrm>
            <a:off x="3576793" y="4804048"/>
            <a:ext cx="6761844" cy="369332"/>
            <a:chOff x="3576793" y="3614205"/>
            <a:chExt cx="6761844" cy="369332"/>
          </a:xfrm>
        </p:grpSpPr>
        <p:sp>
          <p:nvSpPr>
            <p:cNvPr id="34"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5" name="组合 37"/>
            <p:cNvGrpSpPr/>
            <p:nvPr/>
          </p:nvGrpSpPr>
          <p:grpSpPr>
            <a:xfrm>
              <a:off x="3576793" y="3614205"/>
              <a:ext cx="6761844" cy="369332"/>
              <a:chOff x="3576793" y="3614205"/>
              <a:chExt cx="6761844" cy="369332"/>
            </a:xfrm>
          </p:grpSpPr>
          <p:sp>
            <p:nvSpPr>
              <p:cNvPr id="36"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5</a:t>
                </a:r>
                <a:endParaRPr lang="zh-CN" altLang="en-US" dirty="0"/>
              </a:p>
            </p:txBody>
          </p:sp>
          <p:sp>
            <p:nvSpPr>
              <p:cNvPr id="37"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2" action="ppaction://hlinksldjump"/>
                  </a:rPr>
                  <a:t>动力学中的传送带模型</a:t>
                </a:r>
                <a:endParaRPr lang="zh-CN" altLang="en-US" dirty="0"/>
              </a:p>
            </p:txBody>
          </p:sp>
        </p:grpSp>
      </p:grpSp>
      <p:grpSp>
        <p:nvGrpSpPr>
          <p:cNvPr id="38" name="组合 37"/>
          <p:cNvGrpSpPr/>
          <p:nvPr/>
        </p:nvGrpSpPr>
        <p:grpSpPr>
          <a:xfrm>
            <a:off x="3576793" y="5261248"/>
            <a:ext cx="6761844" cy="369332"/>
            <a:chOff x="3576793" y="3614205"/>
            <a:chExt cx="6761844" cy="369332"/>
          </a:xfrm>
        </p:grpSpPr>
        <p:sp>
          <p:nvSpPr>
            <p:cNvPr id="39"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40" name="组合 37"/>
            <p:cNvGrpSpPr/>
            <p:nvPr/>
          </p:nvGrpSpPr>
          <p:grpSpPr>
            <a:xfrm>
              <a:off x="3576793" y="3614205"/>
              <a:ext cx="6761844" cy="369332"/>
              <a:chOff x="3576793" y="3614205"/>
              <a:chExt cx="6761844" cy="369332"/>
            </a:xfrm>
          </p:grpSpPr>
          <p:sp>
            <p:nvSpPr>
              <p:cNvPr id="41"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6</a:t>
                </a:r>
                <a:endParaRPr lang="zh-CN" altLang="en-US" dirty="0"/>
              </a:p>
            </p:txBody>
          </p:sp>
          <p:sp>
            <p:nvSpPr>
              <p:cNvPr id="42"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3" action="ppaction://hlinksldjump"/>
                  </a:rPr>
                  <a:t>动力学中的滑块－木板模型</a:t>
                </a:r>
                <a:endParaRPr lang="zh-CN" altLang="en-US" dirty="0"/>
              </a:p>
            </p:txBody>
          </p:sp>
        </p:grpSp>
      </p:grpSp>
      <p:sp>
        <p:nvSpPr>
          <p:cNvPr id="43" name="文本框 17"/>
          <p:cNvSpPr txBox="1"/>
          <p:nvPr/>
        </p:nvSpPr>
        <p:spPr>
          <a:xfrm>
            <a:off x="3814387" y="5652517"/>
            <a:ext cx="7770890" cy="458704"/>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14" action="ppaction://hlinksldjump"/>
              </a:rPr>
              <a:t>实验</a:t>
            </a:r>
            <a:r>
              <a:rPr lang="en-US" altLang="zh-CN" dirty="0">
                <a:latin typeface="微软雅黑" panose="020B0503020204020204" pitchFamily="34" charset="-122"/>
                <a:ea typeface="微软雅黑" panose="020B0503020204020204" pitchFamily="34" charset="-122"/>
                <a:hlinkClick r:id="rId14" action="ppaction://hlinksldjump"/>
              </a:rPr>
              <a:t>4  </a:t>
            </a:r>
            <a:r>
              <a:rPr lang="zh-CN" altLang="en-US" dirty="0">
                <a:latin typeface="微软雅黑" panose="020B0503020204020204" pitchFamily="34" charset="-122"/>
                <a:ea typeface="微软雅黑" panose="020B0503020204020204" pitchFamily="34" charset="-122"/>
                <a:hlinkClick r:id="rId14" action="ppaction://hlinksldjump"/>
              </a:rPr>
              <a:t>探究加速度与物体受力、物体质量的关系</a:t>
            </a:r>
            <a:endParaRPr lang="zh-CN" altLang="en-US" dirty="0">
              <a:latin typeface="微软雅黑" panose="020B0503020204020204" pitchFamily="34" charset="-122"/>
              <a:ea typeface="微软雅黑" panose="020B0503020204020204" pitchFamily="34" charset="-122"/>
            </a:endParaRPr>
          </a:p>
        </p:txBody>
      </p:sp>
      <p:pic>
        <p:nvPicPr>
          <p:cNvPr id="44" name="图片 43"/>
          <p:cNvPicPr>
            <a:picLocks noChangeAspect="1"/>
          </p:cNvPicPr>
          <p:nvPr/>
        </p:nvPicPr>
        <p:blipFill>
          <a:blip r:embed="rId10" cstate="print"/>
          <a:stretch>
            <a:fillRect/>
          </a:stretch>
        </p:blipFill>
        <p:spPr>
          <a:xfrm>
            <a:off x="3671007" y="5856869"/>
            <a:ext cx="170796" cy="167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9723" y="179909"/>
            <a:ext cx="11448742" cy="6081473"/>
          </a:xfrm>
          <a:prstGeom prst="rect">
            <a:avLst/>
          </a:prstGeom>
          <a:noFill/>
        </p:spPr>
        <p:txBody>
          <a:bodyPr wrap="square" lIns="0" tIns="0" rIns="0" bIns="0" rtlCol="0">
            <a:spAutoFit/>
          </a:bodyPr>
          <a:lstStyle/>
          <a:p>
            <a:pPr eaLnBrk="0" latinLnBrk="1" hangingPunct="0">
              <a:lnSpc>
                <a:spcPct val="125000"/>
              </a:lnSpc>
              <a:spcBef>
                <a:spcPts val="2170"/>
              </a:spcBef>
            </a:pPr>
            <a:r>
              <a:rPr lang="zh-CN" altLang="en-US" sz="2400" b="1" kern="0" dirty="0">
                <a:solidFill>
                  <a:srgbClr val="000000"/>
                </a:solidFill>
                <a:latin typeface="Times New Roman" panose="02020603050405020304" pitchFamily="65" charset="-122"/>
                <a:ea typeface="微软雅黑" panose="020B0503020204020204" pitchFamily="34" charset="-122"/>
              </a:rPr>
              <a:t>二、连接体问题的处理方法</a:t>
            </a:r>
            <a:endParaRPr lang="zh-CN" altLang="en-US" sz="2400" b="1" dirty="0"/>
          </a:p>
          <a:p>
            <a:pPr eaLnBrk="0" latinLnBrk="1" hangingPunct="0">
              <a:lnSpc>
                <a:spcPct val="125000"/>
              </a:lnSpc>
              <a:spcBef>
                <a:spcPts val="145"/>
              </a:spcBef>
            </a:pPr>
            <a:r>
              <a:rPr lang="zh-CN" altLang="en-US" sz="2400" b="1" kern="0" dirty="0">
                <a:solidFill>
                  <a:srgbClr val="000000"/>
                </a:solidFill>
                <a:latin typeface="Times New Roman" panose="02020603050405020304" pitchFamily="65" charset="-122"/>
                <a:ea typeface="华文细黑" panose="02010600040101010101" pitchFamily="65" charset="-122"/>
              </a:rPr>
              <a:t>1.方法</a:t>
            </a:r>
            <a:r>
              <a:rPr lang="en-US" altLang="zh-CN" sz="2400" b="1"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整体法与隔离法。</a:t>
            </a:r>
            <a:endParaRPr lang="zh-CN" altLang="en-US" sz="2400" dirty="0"/>
          </a:p>
          <a:p>
            <a:pPr marL="0" indent="0" eaLnBrk="0" latinLnBrk="1" hangingPunct="0">
              <a:lnSpc>
                <a:spcPct val="125000"/>
              </a:lnSpc>
              <a:spcBef>
                <a:spcPts val="145"/>
              </a:spcBef>
              <a:buNone/>
            </a:pPr>
            <a:r>
              <a:rPr lang="zh-CN" altLang="en-US" sz="2400" b="1" kern="0" dirty="0">
                <a:solidFill>
                  <a:srgbClr val="000000"/>
                </a:solidFill>
                <a:latin typeface="Times New Roman" panose="02020603050405020304" pitchFamily="65" charset="-122"/>
                <a:ea typeface="华文细黑" panose="02010600040101010101" pitchFamily="65" charset="-122"/>
              </a:rPr>
              <a:t>2.选取原则</a:t>
            </a:r>
            <a:endParaRPr lang="zh-CN" altLang="en-US" sz="2400" b="1" dirty="0"/>
          </a:p>
          <a:p>
            <a:pPr marL="0" indent="0" eaLnBrk="0" latinLnBrk="1" hangingPunct="0">
              <a:lnSpc>
                <a:spcPct val="125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(1)整体法的选取原则</a:t>
            </a:r>
            <a:endParaRPr lang="zh-CN" altLang="en-US" sz="2400" dirty="0"/>
          </a:p>
          <a:p>
            <a:pPr marL="0" indent="0" eaLnBrk="0" latinLnBrk="1" hangingPunct="0">
              <a:lnSpc>
                <a:spcPct val="125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    若连接体内各物体具有相同的加速度,且不需要求物体之间的作用力,可以把它们看成</a:t>
            </a:r>
            <a:br>
              <a:rPr sz="2400" dirty="0"/>
            </a:br>
            <a:r>
              <a:rPr lang="zh-CN" altLang="en-US" sz="2400" kern="0" dirty="0">
                <a:solidFill>
                  <a:srgbClr val="000000"/>
                </a:solidFill>
                <a:latin typeface="Times New Roman" panose="02020603050405020304" pitchFamily="65" charset="-122"/>
                <a:ea typeface="华文细黑" panose="02010600040101010101" pitchFamily="65" charset="-122"/>
              </a:rPr>
              <a:t>一个整体,分析整体受到的外力,应用牛顿第二定律求出加速度。</a:t>
            </a:r>
            <a:endParaRPr lang="zh-CN" altLang="en-US" sz="2400" dirty="0"/>
          </a:p>
          <a:p>
            <a:pPr marL="0" indent="0" eaLnBrk="0" latinLnBrk="1" hangingPunct="0">
              <a:lnSpc>
                <a:spcPct val="125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(2)隔离法的选取原则</a:t>
            </a:r>
            <a:endParaRPr lang="zh-CN" altLang="en-US" sz="2400" dirty="0"/>
          </a:p>
          <a:p>
            <a:pPr marL="0" indent="0" eaLnBrk="0" latinLnBrk="1" hangingPunct="0">
              <a:lnSpc>
                <a:spcPct val="125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    若连接体内各物体的加速度不相同,或者要求出系统内两物体之间的作用力时,就需要</a:t>
            </a:r>
            <a:br>
              <a:rPr sz="2400" dirty="0"/>
            </a:br>
            <a:r>
              <a:rPr lang="zh-CN" altLang="en-US" sz="2400" kern="0" dirty="0">
                <a:solidFill>
                  <a:srgbClr val="000000"/>
                </a:solidFill>
                <a:latin typeface="Times New Roman" panose="02020603050405020304" pitchFamily="65" charset="-122"/>
                <a:ea typeface="华文细黑" panose="02010600040101010101" pitchFamily="65" charset="-122"/>
              </a:rPr>
              <a:t>把物体从系统中隔离出来,应用牛顿第二定律列式求解。</a:t>
            </a:r>
            <a:endParaRPr lang="en-US" altLang="zh-CN" sz="24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25000"/>
              </a:lnSpc>
              <a:spcBef>
                <a:spcPts val="145"/>
              </a:spcBef>
            </a:pPr>
            <a:r>
              <a:rPr lang="en-US" altLang="zh-CN" sz="2400" kern="0" dirty="0">
                <a:solidFill>
                  <a:srgbClr val="000000"/>
                </a:solidFill>
                <a:latin typeface="Times New Roman" panose="02020603050405020304" pitchFamily="65" charset="-122"/>
                <a:ea typeface="华文细黑" panose="02010600040101010101" pitchFamily="65" charset="-122"/>
              </a:rPr>
              <a:t>(3)</a:t>
            </a:r>
            <a:r>
              <a:rPr lang="zh-CN" altLang="en-US" sz="2400" kern="0" dirty="0">
                <a:solidFill>
                  <a:srgbClr val="000000"/>
                </a:solidFill>
                <a:latin typeface="Times New Roman" panose="02020603050405020304" pitchFamily="65" charset="-122"/>
                <a:ea typeface="华文细黑" panose="02010600040101010101" pitchFamily="65" charset="-122"/>
              </a:rPr>
              <a:t>整体法、隔离法的</a:t>
            </a:r>
            <a:r>
              <a:rPr lang="zh-CN" altLang="en-US" sz="2400" kern="0" dirty="0">
                <a:solidFill>
                  <a:srgbClr val="C00000"/>
                </a:solidFill>
                <a:latin typeface="Times New Roman" panose="02020603050405020304" pitchFamily="65" charset="-122"/>
                <a:ea typeface="华文细黑" panose="02010600040101010101" pitchFamily="65" charset="-122"/>
              </a:rPr>
              <a:t>交替运用</a:t>
            </a:r>
            <a:endParaRPr lang="zh-CN" altLang="en-US" sz="2400" dirty="0">
              <a:solidFill>
                <a:srgbClr val="C00000"/>
              </a:solidFill>
            </a:endParaRPr>
          </a:p>
          <a:p>
            <a:pPr eaLnBrk="0" latinLnBrk="1" hangingPunct="0">
              <a:lnSpc>
                <a:spcPct val="125000"/>
              </a:lnSpc>
              <a:spcBef>
                <a:spcPts val="145"/>
              </a:spcBef>
            </a:pPr>
            <a:r>
              <a:rPr lang="zh-CN" altLang="en-US" sz="2400" kern="0" dirty="0">
                <a:solidFill>
                  <a:srgbClr val="000000"/>
                </a:solidFill>
                <a:latin typeface="Times New Roman" panose="02020603050405020304" pitchFamily="65" charset="-122"/>
                <a:ea typeface="华文细黑" panose="02010600040101010101" pitchFamily="65" charset="-122"/>
              </a:rPr>
              <a:t>    若连接体内各物体具有相同的加速度</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且要求物体之间的作用力时</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可先用整体法求</a:t>
            </a:r>
            <a:endParaRPr lang="zh-CN" altLang="en-US" sz="2400" dirty="0"/>
          </a:p>
          <a:p>
            <a:pPr marL="0" indent="0" eaLnBrk="0" latinLnBrk="1" hangingPunct="0">
              <a:lnSpc>
                <a:spcPct val="125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出加速度</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然后用隔离法选取合适的研究对象</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应用牛顿第二定律求作用力</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即</a:t>
            </a:r>
            <a:r>
              <a:rPr lang="zh-CN" altLang="en-US" sz="2400" kern="0" dirty="0">
                <a:solidFill>
                  <a:srgbClr val="C00000"/>
                </a:solidFill>
                <a:latin typeface="Times New Roman" panose="02020603050405020304" pitchFamily="65" charset="-122"/>
                <a:ea typeface="华文细黑" panose="02010600040101010101" pitchFamily="65" charset="-122"/>
              </a:rPr>
              <a:t>“</a:t>
            </a:r>
            <a:r>
              <a:rPr lang="zh-CN" altLang="en-US" sz="2400" u="sng" kern="0" dirty="0">
                <a:solidFill>
                  <a:srgbClr val="C00000"/>
                </a:solidFill>
                <a:latin typeface="Times New Roman" panose="02020603050405020304" pitchFamily="65" charset="-122"/>
                <a:ea typeface="华文细黑" panose="02010600040101010101" pitchFamily="65" charset="-122"/>
              </a:rPr>
              <a:t>先整</a:t>
            </a:r>
            <a:br>
              <a:rPr lang="zh-CN" altLang="en-US" sz="2400" dirty="0">
                <a:solidFill>
                  <a:srgbClr val="C00000"/>
                </a:solidFill>
              </a:rPr>
            </a:br>
            <a:r>
              <a:rPr lang="zh-CN" altLang="en-US" sz="2400" u="sng" kern="0" dirty="0">
                <a:solidFill>
                  <a:srgbClr val="C00000"/>
                </a:solidFill>
                <a:latin typeface="Times New Roman" panose="02020603050405020304" pitchFamily="65" charset="-122"/>
                <a:ea typeface="华文细黑" panose="02010600040101010101" pitchFamily="65" charset="-122"/>
              </a:rPr>
              <a:t>体求加速度</a:t>
            </a:r>
            <a:r>
              <a:rPr lang="en-US" altLang="zh-CN" sz="2400" u="sng" kern="0" dirty="0">
                <a:solidFill>
                  <a:srgbClr val="C00000"/>
                </a:solidFill>
                <a:latin typeface="Times New Roman" panose="02020603050405020304" pitchFamily="65" charset="-122"/>
                <a:ea typeface="华文细黑" panose="02010600040101010101" pitchFamily="65" charset="-122"/>
              </a:rPr>
              <a:t>,</a:t>
            </a:r>
            <a:r>
              <a:rPr lang="zh-CN" altLang="en-US" sz="2400" u="sng" kern="0" dirty="0">
                <a:solidFill>
                  <a:srgbClr val="C00000"/>
                </a:solidFill>
                <a:latin typeface="Times New Roman" panose="02020603050405020304" pitchFamily="65" charset="-122"/>
                <a:ea typeface="华文细黑" panose="02010600040101010101" pitchFamily="65" charset="-122"/>
              </a:rPr>
              <a:t>后隔离求内力</a:t>
            </a:r>
            <a:r>
              <a:rPr lang="zh-CN" altLang="en-US" sz="2400" kern="0" dirty="0">
                <a:solidFill>
                  <a:srgbClr val="C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07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三、解决连接体问题的基本思路</a:t>
            </a:r>
            <a:r>
              <a:rPr lang="zh-CN" altLang="en-US" b="1" dirty="0"/>
              <a:t> </a:t>
            </a:r>
            <a:endParaRPr lang="zh-CN" altLang="en-US" dirty="0"/>
          </a:p>
        </p:txBody>
      </p:sp>
      <p:pic>
        <p:nvPicPr>
          <p:cNvPr id="3" name="图片 3" descr="textimage38.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003974" y="354206"/>
            <a:ext cx="5616624" cy="58383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011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连接体中力的“</a:t>
            </a:r>
            <a:r>
              <a:rPr lang="zh-CN" altLang="en-US" sz="2410" kern="0" dirty="0">
                <a:solidFill>
                  <a:srgbClr val="C00000"/>
                </a:solidFill>
                <a:latin typeface="华文细黑" panose="02010600040101010101" pitchFamily="65" charset="-122"/>
                <a:ea typeface="华文细黑" panose="02010600040101010101" pitchFamily="65" charset="-122"/>
              </a:rPr>
              <a:t>分配规律</a:t>
            </a:r>
            <a:r>
              <a:rPr lang="zh-CN" altLang="en-US" sz="2410" kern="0" dirty="0">
                <a:solidFill>
                  <a:srgbClr val="000000"/>
                </a:solidFill>
                <a:latin typeface="华文细黑" panose="02010600040101010101" pitchFamily="65" charset="-122"/>
                <a:ea typeface="华文细黑" panose="02010600040101010101" pitchFamily="65" charset="-122"/>
              </a:rPr>
              <a:t>”</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如图所示,一起加速运动的物体系统,若力</a:t>
            </a:r>
            <a:r>
              <a:rPr lang="zh-CN" altLang="en-US" sz="2410" i="1" kern="0" dirty="0">
                <a:solidFill>
                  <a:srgbClr val="000000"/>
                </a:solidFill>
                <a:latin typeface="Times New Roman" panose="02020603050405020304" pitchFamily="65" charset="-122"/>
                <a:ea typeface="楷体_GB2312" pitchFamily="65" charset="-122"/>
              </a:rPr>
              <a:t>F</a:t>
            </a:r>
            <a:r>
              <a:rPr lang="zh-CN" altLang="en-US" sz="2410" kern="0" dirty="0">
                <a:solidFill>
                  <a:srgbClr val="000000"/>
                </a:solidFill>
                <a:latin typeface="Times New Roman" panose="02020603050405020304" pitchFamily="65" charset="-122"/>
                <a:ea typeface="楷体_GB2312" pitchFamily="65" charset="-122"/>
              </a:rPr>
              <a:t>作用于质量为</a:t>
            </a:r>
            <a:r>
              <a:rPr lang="zh-CN" altLang="en-US" sz="2410" i="1" kern="0" dirty="0">
                <a:solidFill>
                  <a:srgbClr val="000000"/>
                </a:solidFill>
                <a:latin typeface="Times New Roman" panose="02020603050405020304" pitchFamily="65" charset="-122"/>
                <a:ea typeface="楷体_GB2312" pitchFamily="65" charset="-122"/>
              </a:rPr>
              <a:t>m</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的物体上,则两物体间的相</a:t>
            </a:r>
            <a:br>
              <a:rPr dirty="0"/>
            </a:br>
            <a:r>
              <a:rPr lang="zh-CN" altLang="en-US" sz="2410" kern="0" dirty="0">
                <a:solidFill>
                  <a:srgbClr val="000000"/>
                </a:solidFill>
                <a:latin typeface="Times New Roman" panose="02020603050405020304" pitchFamily="65" charset="-122"/>
                <a:ea typeface="楷体_GB2312" pitchFamily="65" charset="-122"/>
              </a:rPr>
              <a:t>互作用力</a:t>
            </a:r>
            <a:r>
              <a:rPr lang="zh-CN" altLang="en-US" sz="2410" i="1" kern="0" dirty="0">
                <a:solidFill>
                  <a:srgbClr val="000000"/>
                </a:solidFill>
                <a:latin typeface="Times New Roman" panose="02020603050405020304" pitchFamily="65" charset="-122"/>
                <a:ea typeface="楷体_GB2312" pitchFamily="65" charset="-122"/>
              </a:rPr>
              <a:t>F</a:t>
            </a:r>
            <a:r>
              <a:rPr lang="zh-CN" altLang="en-US" sz="1815" kern="0" baseline="-15000" dirty="0">
                <a:solidFill>
                  <a:srgbClr val="000000"/>
                </a:solidFill>
                <a:latin typeface="Times New Roman" panose="02020603050405020304" pitchFamily="65" charset="-122"/>
                <a:ea typeface="楷体_GB2312" pitchFamily="65" charset="-122"/>
              </a:rPr>
              <a:t>12</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365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。此结论与有无摩擦无关,物体系统并排(若有摩擦,两物体与各接</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触面间的动摩擦因数必须相同),沿水平面、斜面、竖直方向运动时,此结论都成立。</a:t>
            </a:r>
            <a:br>
              <a:rPr dirty="0"/>
            </a:br>
            <a:r>
              <a:rPr lang="zh-CN" altLang="en-US" sz="2410" kern="0" dirty="0">
                <a:solidFill>
                  <a:srgbClr val="000000"/>
                </a:solidFill>
                <a:latin typeface="Times New Roman" panose="02020603050405020304" pitchFamily="65" charset="-122"/>
                <a:ea typeface="楷体_GB2312" pitchFamily="65" charset="-122"/>
              </a:rPr>
              <a:t>两物体的连接物为轻绳、轻杆或轻弹簧时,此结论不变。</a:t>
            </a:r>
            <a:endParaRPr lang="zh-CN" altLang="en-US" dirty="0"/>
          </a:p>
          <a:p>
            <a:pPr marL="0" indent="0" eaLnBrk="0" latinLnBrk="1" hangingPunct="0">
              <a:lnSpc>
                <a:spcPct val="150000"/>
              </a:lnSpc>
              <a:spcBef>
                <a:spcPts val="145"/>
              </a:spcBef>
              <a:buNone/>
            </a:pPr>
            <a:r>
              <a:rPr lang="zh-CN" altLang="en-US" sz="3545" kern="0" spc="2135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42.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283894" y="4400506"/>
            <a:ext cx="2586766" cy="646692"/>
          </a:xfrm>
          <a:prstGeom prst="rect">
            <a:avLst/>
          </a:prstGeom>
        </p:spPr>
      </p:pic>
      <p:graphicFrame>
        <p:nvGraphicFramePr>
          <p:cNvPr id="5" name="对象 4"/>
          <p:cNvGraphicFramePr>
            <a:graphicFrameLocks noChangeAspect="1"/>
          </p:cNvGraphicFramePr>
          <p:nvPr/>
        </p:nvGraphicFramePr>
        <p:xfrm>
          <a:off x="2204774" y="2491679"/>
          <a:ext cx="885825" cy="723900"/>
        </p:xfrm>
        <a:graphic>
          <a:graphicData uri="http://schemas.openxmlformats.org/presentationml/2006/ole">
            <mc:AlternateContent xmlns:mc="http://schemas.openxmlformats.org/markup-compatibility/2006">
              <mc:Choice xmlns:v="urn:schemas-microsoft-com:vml" Requires="v">
                <p:oleObj name="Equation" r:id="rId4" imgW="23469600" imgH="19202400" progId="Equation.DSMT4">
                  <p:embed/>
                </p:oleObj>
              </mc:Choice>
              <mc:Fallback>
                <p:oleObj name="Equation" r:id="rId4" imgW="23469600" imgH="19202400" progId="Equation.DSMT4">
                  <p:embed/>
                  <p:pic>
                    <p:nvPicPr>
                      <p:cNvPr id="0" name="图片 13312"/>
                      <p:cNvPicPr>
                        <a:picLocks noChangeAspect="1"/>
                      </p:cNvPicPr>
                      <p:nvPr/>
                    </p:nvPicPr>
                    <p:blipFill>
                      <a:blip r:embed="rId5"/>
                      <a:stretch>
                        <a:fillRect/>
                      </a:stretch>
                    </p:blipFill>
                    <p:spPr>
                      <a:xfrm>
                        <a:off x="2204774" y="2491679"/>
                        <a:ext cx="885825" cy="723900"/>
                      </a:xfrm>
                      <a:prstGeom prst="rect">
                        <a:avLst/>
                      </a:prstGeom>
                      <a:noFill/>
                      <a:ln w="9525">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394" y="251917"/>
            <a:ext cx="11831400" cy="481997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规律</a:t>
            </a:r>
          </a:p>
          <a:p>
            <a:pPr marL="0" indent="0" algn="ctr" eaLnBrk="0" latinLnBrk="1" hangingPunct="0">
              <a:lnSpc>
                <a:spcPct val="130000"/>
              </a:lnSpc>
              <a:spcBef>
                <a:spcPts val="145"/>
              </a:spcBef>
              <a:buNone/>
            </a:pPr>
            <a:r>
              <a:rPr lang="zh-CN" altLang="en-US" sz="2410" kern="0" dirty="0">
                <a:solidFill>
                  <a:srgbClr val="C00000"/>
                </a:solidFill>
                <a:latin typeface="华文细黑" panose="02010600040101010101" pitchFamily="65" charset="-122"/>
                <a:ea typeface="华文细黑" panose="02010600040101010101" pitchFamily="65" charset="-122"/>
              </a:rPr>
              <a:t>系统牛顿第二定律</a:t>
            </a:r>
            <a:r>
              <a:rPr lang="zh-CN" altLang="en-US" sz="2410" kern="0" dirty="0">
                <a:solidFill>
                  <a:srgbClr val="000000"/>
                </a:solidFill>
                <a:latin typeface="华文细黑" panose="02010600040101010101" pitchFamily="65" charset="-122"/>
                <a:ea typeface="华文细黑" panose="02010600040101010101" pitchFamily="65" charset="-122"/>
              </a:rPr>
              <a:t>与其解题的一般步骤</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      题目中同时出现至少两个物体，且这些物体之间通过直接接触、绳子、弹簧等约束方式形成一个整体,但各部分加速度并不相同。处理这类模型的动力学问题时可以使用一种特殊的连接体处理方式——系统牛顿第二定律。</a:t>
            </a:r>
            <a:endParaRPr lang="zh-CN" altLang="en-US" dirty="0"/>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a:t>
            </a:r>
            <a:r>
              <a:rPr lang="zh-CN" altLang="en-US" sz="2410" kern="0" dirty="0">
                <a:solidFill>
                  <a:srgbClr val="C00000"/>
                </a:solidFill>
                <a:latin typeface="Times New Roman" panose="02020603050405020304" pitchFamily="65" charset="-122"/>
                <a:ea typeface="楷体_GB2312" pitchFamily="65" charset="-122"/>
              </a:rPr>
              <a:t>系统牛顿第二定律</a:t>
            </a:r>
            <a:endParaRPr lang="zh-CN" altLang="en-US" dirty="0">
              <a:solidFill>
                <a:srgbClr val="C00000"/>
              </a:solidFill>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  由多个物体组成的系统(即整体),系统所受的合力等于系统内各个物体所受合力</a:t>
            </a:r>
            <a:br>
              <a:rPr dirty="0"/>
            </a:br>
            <a:r>
              <a:rPr lang="zh-CN" altLang="en-US" sz="2410" kern="0" dirty="0">
                <a:solidFill>
                  <a:srgbClr val="000000"/>
                </a:solidFill>
                <a:latin typeface="Times New Roman" panose="02020603050405020304" pitchFamily="65" charset="-122"/>
                <a:ea typeface="楷体_GB2312" pitchFamily="65" charset="-122"/>
              </a:rPr>
              <a:t>的矢量和,即</a:t>
            </a:r>
            <a:r>
              <a:rPr lang="zh-CN" altLang="en-US" sz="2410" i="1" kern="0" dirty="0">
                <a:solidFill>
                  <a:srgbClr val="000000"/>
                </a:solidFill>
                <a:latin typeface="Times New Roman" panose="02020603050405020304" pitchFamily="65" charset="-122"/>
                <a:ea typeface="楷体_GB2312" pitchFamily="65" charset="-122"/>
              </a:rPr>
              <a:t>F</a:t>
            </a:r>
            <a:r>
              <a:rPr lang="zh-CN" altLang="en-US" sz="1815" kern="0" baseline="-15000" dirty="0">
                <a:solidFill>
                  <a:srgbClr val="000000"/>
                </a:solidFill>
                <a:latin typeface="Times New Roman" panose="02020603050405020304" pitchFamily="65" charset="-122"/>
                <a:ea typeface="楷体_GB2312" pitchFamily="65" charset="-122"/>
              </a:rPr>
              <a:t>合</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i="1" kern="0" dirty="0">
                <a:solidFill>
                  <a:srgbClr val="000000"/>
                </a:solidFill>
                <a:latin typeface="Times New Roman" panose="02020603050405020304" pitchFamily="65" charset="-122"/>
                <a:ea typeface="楷体_GB2312" pitchFamily="65" charset="-122"/>
              </a:rPr>
              <a:t>a</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a</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1815" kern="0" baseline="-15000" dirty="0">
                <a:solidFill>
                  <a:srgbClr val="000000"/>
                </a:solidFill>
                <a:latin typeface="Times New Roman" panose="02020603050405020304" pitchFamily="65" charset="-122"/>
                <a:ea typeface="楷体_GB2312" pitchFamily="65" charset="-122"/>
              </a:rPr>
              <a:t>3</a:t>
            </a:r>
            <a:r>
              <a:rPr lang="zh-CN" altLang="en-US" sz="2410" i="1" kern="0" dirty="0">
                <a:solidFill>
                  <a:srgbClr val="000000"/>
                </a:solidFill>
                <a:latin typeface="Times New Roman" panose="02020603050405020304" pitchFamily="65" charset="-122"/>
                <a:ea typeface="楷体_GB2312" pitchFamily="65" charset="-122"/>
              </a:rPr>
              <a:t>a</a:t>
            </a:r>
            <a:r>
              <a:rPr lang="zh-CN" altLang="en-US" sz="1815" kern="0" baseline="-15000" dirty="0">
                <a:solidFill>
                  <a:srgbClr val="000000"/>
                </a:solidFill>
                <a:latin typeface="Times New Roman" panose="02020603050405020304" pitchFamily="65" charset="-122"/>
                <a:ea typeface="楷体_GB2312" pitchFamily="65" charset="-122"/>
              </a:rPr>
              <a:t>3</a:t>
            </a:r>
            <a:r>
              <a:rPr lang="zh-CN" altLang="en-US" sz="2410" kern="0" dirty="0">
                <a:solidFill>
                  <a:srgbClr val="000000"/>
                </a:solidFill>
                <a:latin typeface="Times New Roman" panose="02020603050405020304" pitchFamily="65" charset="-122"/>
                <a:ea typeface="楷体_GB2312" pitchFamily="65" charset="-122"/>
              </a:rPr>
              <a:t>+</a:t>
            </a:r>
            <a:r>
              <a:rPr lang="zh-CN" altLang="en-US" sz="2410" kern="0" dirty="0">
                <a:solidFill>
                  <a:srgbClr val="000000"/>
                </a:solidFill>
                <a:latin typeface="黑体" panose="02010609060101010101" pitchFamily="65" charset="-122"/>
                <a:ea typeface="楷体_GB2312" pitchFamily="65" charset="-122"/>
              </a:rPr>
              <a:t>…</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m</a:t>
            </a:r>
            <a:r>
              <a:rPr lang="zh-CN" altLang="en-US" sz="1815" i="1" kern="0" baseline="-15000" dirty="0">
                <a:solidFill>
                  <a:srgbClr val="000000"/>
                </a:solidFill>
                <a:latin typeface="Times New Roman" panose="02020603050405020304" pitchFamily="65" charset="-122"/>
                <a:ea typeface="楷体_GB2312" pitchFamily="65" charset="-122"/>
              </a:rPr>
              <a:t>n</a:t>
            </a:r>
            <a:r>
              <a:rPr lang="zh-CN" altLang="en-US" sz="2410" i="1" kern="0" dirty="0">
                <a:solidFill>
                  <a:srgbClr val="000000"/>
                </a:solidFill>
                <a:latin typeface="Times New Roman" panose="02020603050405020304" pitchFamily="65" charset="-122"/>
                <a:ea typeface="楷体_GB2312" pitchFamily="65" charset="-122"/>
              </a:rPr>
              <a:t>a</a:t>
            </a:r>
            <a:r>
              <a:rPr lang="zh-CN" altLang="en-US" sz="1815" i="1" kern="0" baseline="-15000" dirty="0">
                <a:solidFill>
                  <a:srgbClr val="000000"/>
                </a:solidFill>
                <a:latin typeface="Times New Roman" panose="02020603050405020304" pitchFamily="65" charset="-122"/>
                <a:ea typeface="楷体_GB2312" pitchFamily="65" charset="-122"/>
              </a:rPr>
              <a:t>n</a:t>
            </a:r>
            <a:r>
              <a:rPr lang="zh-CN" altLang="en-US" sz="2410" kern="0" dirty="0">
                <a:solidFill>
                  <a:srgbClr val="000000"/>
                </a:solidFill>
                <a:latin typeface="Times New Roman" panose="02020603050405020304" pitchFamily="65" charset="-122"/>
                <a:ea typeface="楷体_GB2312" pitchFamily="65" charset="-122"/>
              </a:rPr>
              <a:t>(式中“+”表示</a:t>
            </a:r>
            <a:r>
              <a:rPr lang="zh-CN" altLang="en-US" sz="2410" kern="0" dirty="0">
                <a:solidFill>
                  <a:srgbClr val="C00000"/>
                </a:solidFill>
                <a:latin typeface="Times New Roman" panose="02020603050405020304" pitchFamily="65" charset="-122"/>
                <a:ea typeface="楷体_GB2312" pitchFamily="65" charset="-122"/>
              </a:rPr>
              <a:t>矢量合成运算</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a:p>
            <a:pPr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楷体_GB2312" pitchFamily="65" charset="-122"/>
              </a:rPr>
              <a:t>上式正交分解,可得到</a:t>
            </a:r>
            <a:r>
              <a:rPr lang="zh-CN" altLang="en-US" sz="2400" i="1" kern="0" dirty="0">
                <a:solidFill>
                  <a:srgbClr val="000000"/>
                </a:solidFill>
                <a:latin typeface="Times New Roman" panose="02020603050405020304" pitchFamily="65" charset="-122"/>
                <a:ea typeface="楷体_GB2312" pitchFamily="65" charset="-122"/>
              </a:rPr>
              <a:t>F</a:t>
            </a:r>
            <a:r>
              <a:rPr lang="zh-CN" altLang="en-US" sz="2400" i="1" kern="0" baseline="-15000" dirty="0">
                <a:solidFill>
                  <a:srgbClr val="000000"/>
                </a:solidFill>
                <a:latin typeface="Times New Roman" panose="02020603050405020304" pitchFamily="65" charset="-122"/>
                <a:ea typeface="楷体_GB2312" pitchFamily="65" charset="-122"/>
              </a:rPr>
              <a:t>x</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kern="0" baseline="-15000" dirty="0">
                <a:solidFill>
                  <a:srgbClr val="000000"/>
                </a:solidFill>
                <a:latin typeface="Times New Roman" panose="02020603050405020304" pitchFamily="65" charset="-122"/>
                <a:ea typeface="楷体_GB2312" pitchFamily="65" charset="-122"/>
              </a:rPr>
              <a:t>1</a:t>
            </a:r>
            <a:r>
              <a:rPr lang="zh-CN" altLang="en-US" sz="2400" kern="0" spc="538" dirty="0">
                <a:solidFill>
                  <a:srgbClr val="000000"/>
                </a:solidFill>
                <a:latin typeface="Times New Roman" panose="02020603050405020304" pitchFamily="65" charset="-122"/>
                <a:ea typeface="楷体_GB2312" pitchFamily="65" charset="-122"/>
              </a:rPr>
              <a:t> </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kern="0" baseline="-15000" dirty="0">
                <a:solidFill>
                  <a:srgbClr val="000000"/>
                </a:solidFill>
                <a:latin typeface="Times New Roman" panose="02020603050405020304" pitchFamily="65" charset="-122"/>
                <a:ea typeface="楷体_GB2312" pitchFamily="65" charset="-122"/>
              </a:rPr>
              <a:t>2</a:t>
            </a:r>
            <a:r>
              <a:rPr lang="zh-CN" altLang="en-US" sz="2400" kern="0" spc="688" dirty="0">
                <a:solidFill>
                  <a:srgbClr val="000000"/>
                </a:solidFill>
                <a:latin typeface="Times New Roman" panose="02020603050405020304" pitchFamily="65" charset="-122"/>
                <a:ea typeface="楷体_GB2312" pitchFamily="65" charset="-122"/>
              </a:rPr>
              <a:t> </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kern="0" baseline="-15000" dirty="0">
                <a:solidFill>
                  <a:srgbClr val="000000"/>
                </a:solidFill>
                <a:latin typeface="Times New Roman" panose="02020603050405020304" pitchFamily="65" charset="-122"/>
                <a:ea typeface="楷体_GB2312" pitchFamily="65" charset="-122"/>
              </a:rPr>
              <a:t>3</a:t>
            </a:r>
            <a:r>
              <a:rPr lang="zh-CN" altLang="en-US" sz="2400" kern="0" spc="613" dirty="0">
                <a:solidFill>
                  <a:srgbClr val="000000"/>
                </a:solidFill>
                <a:latin typeface="Times New Roman" panose="02020603050405020304" pitchFamily="65" charset="-122"/>
                <a:ea typeface="楷体_GB2312" pitchFamily="65" charset="-122"/>
              </a:rPr>
              <a:t> </a:t>
            </a:r>
            <a:r>
              <a:rPr lang="zh-CN" altLang="en-US" sz="2400" kern="0" dirty="0">
                <a:solidFill>
                  <a:srgbClr val="000000"/>
                </a:solidFill>
                <a:latin typeface="Times New Roman" panose="02020603050405020304" pitchFamily="65" charset="-122"/>
                <a:ea typeface="楷体_GB2312" pitchFamily="65" charset="-122"/>
              </a:rPr>
              <a:t>+</a:t>
            </a:r>
            <a:r>
              <a:rPr lang="zh-CN" altLang="en-US" sz="2400" kern="0" dirty="0">
                <a:solidFill>
                  <a:srgbClr val="000000"/>
                </a:solidFill>
                <a:latin typeface="黑体" panose="02010609060101010101" pitchFamily="65" charset="-122"/>
                <a:ea typeface="楷体_GB2312" pitchFamily="65" charset="-122"/>
              </a:rPr>
              <a:t>…</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i="1" kern="0" baseline="-15000" dirty="0">
                <a:solidFill>
                  <a:srgbClr val="000000"/>
                </a:solidFill>
                <a:latin typeface="Times New Roman" panose="02020603050405020304" pitchFamily="65" charset="-122"/>
                <a:ea typeface="楷体_GB2312" pitchFamily="65" charset="-122"/>
              </a:rPr>
              <a:t>n</a:t>
            </a:r>
            <a:r>
              <a:rPr lang="zh-CN" altLang="en-US" sz="2400" i="1" kern="0" dirty="0">
                <a:solidFill>
                  <a:srgbClr val="000000"/>
                </a:solidFill>
                <a:latin typeface="Times New Roman" panose="02020603050405020304" pitchFamily="65" charset="-122"/>
                <a:ea typeface="楷体_GB2312" pitchFamily="65" charset="-122"/>
              </a:rPr>
              <a:t>a</a:t>
            </a:r>
            <a:r>
              <a:rPr lang="zh-CN" altLang="en-US" sz="2400" i="1" kern="0" baseline="-15000" dirty="0">
                <a:solidFill>
                  <a:srgbClr val="000000"/>
                </a:solidFill>
                <a:latin typeface="Times New Roman" panose="02020603050405020304" pitchFamily="65" charset="-122"/>
                <a:ea typeface="楷体_GB2312" pitchFamily="65" charset="-122"/>
              </a:rPr>
              <a:t>nx</a:t>
            </a:r>
            <a:r>
              <a:rPr lang="zh-CN" altLang="en-US" sz="2400" kern="0" dirty="0">
                <a:solidFill>
                  <a:srgbClr val="000000"/>
                </a:solidFill>
                <a:latin typeface="Times New Roman" panose="02020603050405020304" pitchFamily="65" charset="-122"/>
                <a:ea typeface="楷体_GB2312" pitchFamily="65" charset="-122"/>
              </a:rPr>
              <a:t>,  </a:t>
            </a:r>
            <a:r>
              <a:rPr lang="zh-CN" altLang="en-US" sz="2400" i="1" kern="0" dirty="0">
                <a:solidFill>
                  <a:srgbClr val="000000"/>
                </a:solidFill>
                <a:latin typeface="Times New Roman" panose="02020603050405020304" pitchFamily="65" charset="-122"/>
                <a:ea typeface="楷体_GB2312" pitchFamily="65" charset="-122"/>
              </a:rPr>
              <a:t>F</a:t>
            </a:r>
            <a:r>
              <a:rPr lang="zh-CN" altLang="en-US" sz="2400" i="1" kern="0" baseline="-15000" dirty="0">
                <a:solidFill>
                  <a:srgbClr val="000000"/>
                </a:solidFill>
                <a:latin typeface="Times New Roman" panose="02020603050405020304" pitchFamily="65" charset="-122"/>
                <a:ea typeface="楷体_GB2312" pitchFamily="65" charset="-122"/>
              </a:rPr>
              <a:t>y</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kern="0" baseline="-15000" dirty="0">
                <a:solidFill>
                  <a:srgbClr val="000000"/>
                </a:solidFill>
                <a:latin typeface="Times New Roman" panose="02020603050405020304" pitchFamily="65" charset="-122"/>
                <a:ea typeface="楷体_GB2312" pitchFamily="65" charset="-122"/>
              </a:rPr>
              <a:t>1</a:t>
            </a:r>
            <a:r>
              <a:rPr lang="zh-CN" altLang="en-US" sz="2400" kern="0" spc="482" dirty="0">
                <a:solidFill>
                  <a:srgbClr val="000000"/>
                </a:solidFill>
                <a:latin typeface="Times New Roman" panose="02020603050405020304" pitchFamily="65" charset="-122"/>
                <a:ea typeface="楷体_GB2312" pitchFamily="65" charset="-122"/>
              </a:rPr>
              <a:t> </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kern="0" baseline="-15000" dirty="0">
                <a:solidFill>
                  <a:srgbClr val="000000"/>
                </a:solidFill>
                <a:latin typeface="Times New Roman" panose="02020603050405020304" pitchFamily="65" charset="-122"/>
                <a:ea typeface="楷体_GB2312" pitchFamily="65" charset="-122"/>
              </a:rPr>
              <a:t>2</a:t>
            </a:r>
            <a:r>
              <a:rPr lang="zh-CN" altLang="en-US" sz="2400" kern="0" spc="632" dirty="0">
                <a:solidFill>
                  <a:srgbClr val="000000"/>
                </a:solidFill>
                <a:latin typeface="Times New Roman" panose="02020603050405020304" pitchFamily="65" charset="-122"/>
                <a:ea typeface="楷体_GB2312" pitchFamily="65" charset="-122"/>
              </a:rPr>
              <a:t> </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kern="0" baseline="-15000" dirty="0">
                <a:solidFill>
                  <a:srgbClr val="000000"/>
                </a:solidFill>
                <a:latin typeface="Times New Roman" panose="02020603050405020304" pitchFamily="65" charset="-122"/>
                <a:ea typeface="楷体_GB2312" pitchFamily="65" charset="-122"/>
              </a:rPr>
              <a:t>3</a:t>
            </a:r>
            <a:r>
              <a:rPr lang="zh-CN" altLang="en-US" sz="2400" kern="0" spc="557" dirty="0">
                <a:solidFill>
                  <a:srgbClr val="000000"/>
                </a:solidFill>
                <a:latin typeface="Times New Roman" panose="02020603050405020304" pitchFamily="65" charset="-122"/>
                <a:ea typeface="楷体_GB2312" pitchFamily="65" charset="-122"/>
              </a:rPr>
              <a:t> </a:t>
            </a:r>
            <a:r>
              <a:rPr lang="zh-CN" altLang="en-US" sz="2400" kern="0" dirty="0">
                <a:solidFill>
                  <a:srgbClr val="000000"/>
                </a:solidFill>
                <a:latin typeface="Times New Roman" panose="02020603050405020304" pitchFamily="65" charset="-122"/>
                <a:ea typeface="楷体_GB2312" pitchFamily="65" charset="-122"/>
              </a:rPr>
              <a:t>+</a:t>
            </a:r>
            <a:r>
              <a:rPr lang="zh-CN" altLang="en-US" sz="2400" kern="0" dirty="0">
                <a:solidFill>
                  <a:srgbClr val="000000"/>
                </a:solidFill>
                <a:latin typeface="黑体" panose="02010609060101010101" pitchFamily="65" charset="-122"/>
                <a:ea typeface="楷体_GB2312" pitchFamily="65" charset="-122"/>
              </a:rPr>
              <a:t>…</a:t>
            </a:r>
            <a:r>
              <a:rPr lang="zh-CN" altLang="en-US" sz="2400" kern="0" dirty="0">
                <a:solidFill>
                  <a:srgbClr val="000000"/>
                </a:solidFill>
                <a:latin typeface="Times New Roman" panose="02020603050405020304" pitchFamily="65" charset="-122"/>
                <a:ea typeface="楷体_GB2312" pitchFamily="65" charset="-122"/>
              </a:rPr>
              <a:t>+</a:t>
            </a:r>
            <a:r>
              <a:rPr lang="zh-CN" altLang="en-US" sz="2400" i="1" kern="0" dirty="0">
                <a:solidFill>
                  <a:srgbClr val="000000"/>
                </a:solidFill>
                <a:latin typeface="Times New Roman" panose="02020603050405020304" pitchFamily="65" charset="-122"/>
                <a:ea typeface="楷体_GB2312" pitchFamily="65" charset="-122"/>
              </a:rPr>
              <a:t>m</a:t>
            </a:r>
            <a:r>
              <a:rPr lang="zh-CN" altLang="en-US" sz="2400" i="1" kern="0" baseline="-15000" dirty="0">
                <a:solidFill>
                  <a:srgbClr val="000000"/>
                </a:solidFill>
                <a:latin typeface="Times New Roman" panose="02020603050405020304" pitchFamily="65" charset="-122"/>
                <a:ea typeface="楷体_GB2312" pitchFamily="65" charset="-122"/>
              </a:rPr>
              <a:t>n</a:t>
            </a:r>
            <a:r>
              <a:rPr lang="zh-CN" altLang="en-US" sz="2400" i="1" kern="0" dirty="0">
                <a:solidFill>
                  <a:srgbClr val="000000"/>
                </a:solidFill>
                <a:latin typeface="Times New Roman" panose="02020603050405020304" pitchFamily="65" charset="-122"/>
                <a:ea typeface="楷体_GB2312" pitchFamily="65" charset="-122"/>
              </a:rPr>
              <a:t>a</a:t>
            </a:r>
            <a:r>
              <a:rPr lang="zh-CN" altLang="en-US" sz="2400" i="1" kern="0" baseline="-15000" dirty="0">
                <a:solidFill>
                  <a:srgbClr val="000000"/>
                </a:solidFill>
                <a:latin typeface="Times New Roman" panose="02020603050405020304" pitchFamily="65" charset="-122"/>
                <a:ea typeface="楷体_GB2312" pitchFamily="65" charset="-122"/>
              </a:rPr>
              <a:t>ny</a:t>
            </a:r>
            <a:r>
              <a:rPr lang="zh-CN" altLang="en-US" sz="2400" kern="0" dirty="0">
                <a:solidFill>
                  <a:srgbClr val="000000"/>
                </a:solidFill>
                <a:latin typeface="Times New Roman" panose="02020603050405020304" pitchFamily="65" charset="-122"/>
                <a:ea typeface="楷体_GB2312" pitchFamily="65" charset="-122"/>
              </a:rPr>
              <a:t>。</a:t>
            </a:r>
            <a:endParaRPr lang="zh-CN" altLang="en-US" sz="2400" dirty="0"/>
          </a:p>
          <a:p>
            <a:pPr marL="0" indent="0" eaLnBrk="0" latinLnBrk="1" hangingPunct="0">
              <a:lnSpc>
                <a:spcPct val="130000"/>
              </a:lnSpc>
              <a:spcBef>
                <a:spcPts val="145"/>
              </a:spcBef>
              <a:buNone/>
            </a:pPr>
            <a:endParaRPr lang="zh-CN" altLang="en-US" dirty="0"/>
          </a:p>
        </p:txBody>
      </p:sp>
      <p:sp>
        <p:nvSpPr>
          <p:cNvPr id="3" name="TextBox 2">
            <a:extLst>
              <a:ext uri="{FF2B5EF4-FFF2-40B4-BE49-F238E27FC236}">
                <a16:creationId xmlns:a16="http://schemas.microsoft.com/office/drawing/2014/main" id="{54543826-9302-9F0E-6A57-C2FFFBE5AF30}"/>
              </a:ext>
            </a:extLst>
          </p:cNvPr>
          <p:cNvSpPr txBox="1"/>
          <p:nvPr/>
        </p:nvSpPr>
        <p:spPr>
          <a:xfrm>
            <a:off x="168394" y="4644404"/>
            <a:ext cx="11831400" cy="104983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(2)理解:在某些问题中,需要求解外力时,可以直接利用系统的牛顿第二定律进行求解和分析,不需要考虑内力,这是对常规整体法的一次提升,该方法利于提高解题速度。</a:t>
            </a:r>
            <a:endParaRPr lang="zh-CN" altLang="en-US" dirty="0"/>
          </a:p>
        </p:txBody>
      </p:sp>
      <p:graphicFrame>
        <p:nvGraphicFramePr>
          <p:cNvPr id="4" name="对象 3">
            <a:extLst>
              <a:ext uri="{FF2B5EF4-FFF2-40B4-BE49-F238E27FC236}">
                <a16:creationId xmlns:a16="http://schemas.microsoft.com/office/drawing/2014/main" id="{E982D6A7-A095-7FF6-E217-1BDE93F4E053}"/>
              </a:ext>
            </a:extLst>
          </p:cNvPr>
          <p:cNvGraphicFramePr>
            <a:graphicFrameLocks noChangeAspect="1"/>
          </p:cNvGraphicFramePr>
          <p:nvPr>
            <p:extLst>
              <p:ext uri="{D42A27DB-BD31-4B8C-83A1-F6EECF244321}">
                <p14:modId xmlns:p14="http://schemas.microsoft.com/office/powerpoint/2010/main" val="317008231"/>
              </p:ext>
            </p:extLst>
          </p:nvPr>
        </p:nvGraphicFramePr>
        <p:xfrm>
          <a:off x="3806873" y="4301505"/>
          <a:ext cx="323849" cy="342899"/>
        </p:xfrm>
        <a:graphic>
          <a:graphicData uri="http://schemas.openxmlformats.org/presentationml/2006/ole">
            <mc:AlternateContent xmlns:mc="http://schemas.openxmlformats.org/markup-compatibility/2006">
              <mc:Choice xmlns:v="urn:schemas-microsoft-com:vml" Requires="v">
                <p:oleObj name="Equation" r:id="rId3" imgW="8534400" imgH="9144000" progId="Equation.DSMT4">
                  <p:embed/>
                </p:oleObj>
              </mc:Choice>
              <mc:Fallback>
                <p:oleObj name="Equation" r:id="rId3" imgW="8534400" imgH="9144000" progId="Equation.DSMT4">
                  <p:embed/>
                  <p:pic>
                    <p:nvPicPr>
                      <p:cNvPr id="4" name="对象 3"/>
                      <p:cNvPicPr>
                        <a:picLocks noChangeAspect="1"/>
                      </p:cNvPicPr>
                      <p:nvPr/>
                    </p:nvPicPr>
                    <p:blipFill>
                      <a:blip r:embed="rId4"/>
                      <a:stretch>
                        <a:fillRect/>
                      </a:stretch>
                    </p:blipFill>
                    <p:spPr>
                      <a:xfrm>
                        <a:off x="3806873" y="4301505"/>
                        <a:ext cx="323849" cy="342899"/>
                      </a:xfrm>
                      <a:prstGeom prst="rect">
                        <a:avLst/>
                      </a:prstGeom>
                      <a:noFill/>
                      <a:ln w="9525">
                        <a:noFill/>
                      </a:ln>
                    </p:spPr>
                  </p:pic>
                </p:oleObj>
              </mc:Fallback>
            </mc:AlternateContent>
          </a:graphicData>
        </a:graphic>
      </p:graphicFrame>
      <p:graphicFrame>
        <p:nvGraphicFramePr>
          <p:cNvPr id="5" name="对象 4">
            <a:extLst>
              <a:ext uri="{FF2B5EF4-FFF2-40B4-BE49-F238E27FC236}">
                <a16:creationId xmlns:a16="http://schemas.microsoft.com/office/drawing/2014/main" id="{9D4CB5F8-892A-C207-179D-5B4F578C2F8D}"/>
              </a:ext>
            </a:extLst>
          </p:cNvPr>
          <p:cNvGraphicFramePr>
            <a:graphicFrameLocks noChangeAspect="1"/>
          </p:cNvGraphicFramePr>
          <p:nvPr>
            <p:extLst>
              <p:ext uri="{D42A27DB-BD31-4B8C-83A1-F6EECF244321}">
                <p14:modId xmlns:p14="http://schemas.microsoft.com/office/powerpoint/2010/main" val="3090316190"/>
              </p:ext>
            </p:extLst>
          </p:nvPr>
        </p:nvGraphicFramePr>
        <p:xfrm>
          <a:off x="4661075" y="4301505"/>
          <a:ext cx="342899" cy="342899"/>
        </p:xfrm>
        <a:graphic>
          <a:graphicData uri="http://schemas.openxmlformats.org/presentationml/2006/ole">
            <mc:AlternateContent xmlns:mc="http://schemas.openxmlformats.org/markup-compatibility/2006">
              <mc:Choice xmlns:v="urn:schemas-microsoft-com:vml" Requires="v">
                <p:oleObj name="Equation" r:id="rId5" imgW="9144000" imgH="9144000" progId="Equation.DSMT4">
                  <p:embed/>
                </p:oleObj>
              </mc:Choice>
              <mc:Fallback>
                <p:oleObj name="Equation" r:id="rId5" imgW="9144000" imgH="9144000" progId="Equation.DSMT4">
                  <p:embed/>
                  <p:pic>
                    <p:nvPicPr>
                      <p:cNvPr id="5" name="对象 4"/>
                      <p:cNvPicPr>
                        <a:picLocks noChangeAspect="1"/>
                      </p:cNvPicPr>
                      <p:nvPr/>
                    </p:nvPicPr>
                    <p:blipFill>
                      <a:blip r:embed="rId6"/>
                      <a:stretch>
                        <a:fillRect/>
                      </a:stretch>
                    </p:blipFill>
                    <p:spPr>
                      <a:xfrm>
                        <a:off x="4661075" y="4301505"/>
                        <a:ext cx="342899" cy="342899"/>
                      </a:xfrm>
                      <a:prstGeom prst="rect">
                        <a:avLst/>
                      </a:prstGeom>
                      <a:noFill/>
                      <a:ln w="9525">
                        <a:noFill/>
                      </a:ln>
                    </p:spPr>
                  </p:pic>
                </p:oleObj>
              </mc:Fallback>
            </mc:AlternateContent>
          </a:graphicData>
        </a:graphic>
      </p:graphicFrame>
      <p:graphicFrame>
        <p:nvGraphicFramePr>
          <p:cNvPr id="6" name="对象 5">
            <a:extLst>
              <a:ext uri="{FF2B5EF4-FFF2-40B4-BE49-F238E27FC236}">
                <a16:creationId xmlns:a16="http://schemas.microsoft.com/office/drawing/2014/main" id="{507A71D3-BB44-F013-90F7-AACBE4F2A9F2}"/>
              </a:ext>
            </a:extLst>
          </p:cNvPr>
          <p:cNvGraphicFramePr>
            <a:graphicFrameLocks noChangeAspect="1"/>
          </p:cNvGraphicFramePr>
          <p:nvPr>
            <p:extLst>
              <p:ext uri="{D42A27DB-BD31-4B8C-83A1-F6EECF244321}">
                <p14:modId xmlns:p14="http://schemas.microsoft.com/office/powerpoint/2010/main" val="286698860"/>
              </p:ext>
            </p:extLst>
          </p:nvPr>
        </p:nvGraphicFramePr>
        <p:xfrm>
          <a:off x="5508030" y="4301505"/>
          <a:ext cx="333375" cy="342900"/>
        </p:xfrm>
        <a:graphic>
          <a:graphicData uri="http://schemas.openxmlformats.org/presentationml/2006/ole">
            <mc:AlternateContent xmlns:mc="http://schemas.openxmlformats.org/markup-compatibility/2006">
              <mc:Choice xmlns:v="urn:schemas-microsoft-com:vml" Requires="v">
                <p:oleObj name="Equation" r:id="rId7" imgW="8839200" imgH="9144000" progId="Equation.DSMT4">
                  <p:embed/>
                </p:oleObj>
              </mc:Choice>
              <mc:Fallback>
                <p:oleObj name="Equation" r:id="rId7" imgW="8839200" imgH="9144000" progId="Equation.DSMT4">
                  <p:embed/>
                  <p:pic>
                    <p:nvPicPr>
                      <p:cNvPr id="6" name="对象 5"/>
                      <p:cNvPicPr>
                        <a:picLocks noChangeAspect="1"/>
                      </p:cNvPicPr>
                      <p:nvPr/>
                    </p:nvPicPr>
                    <p:blipFill>
                      <a:blip r:embed="rId8"/>
                      <a:stretch>
                        <a:fillRect/>
                      </a:stretch>
                    </p:blipFill>
                    <p:spPr>
                      <a:xfrm>
                        <a:off x="5508030" y="4301505"/>
                        <a:ext cx="333375" cy="342900"/>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B968BB2A-8193-E48B-BCF2-0C925C83429E}"/>
              </a:ext>
            </a:extLst>
          </p:cNvPr>
          <p:cNvGraphicFramePr>
            <a:graphicFrameLocks noChangeAspect="1"/>
          </p:cNvGraphicFramePr>
          <p:nvPr>
            <p:extLst>
              <p:ext uri="{D42A27DB-BD31-4B8C-83A1-F6EECF244321}">
                <p14:modId xmlns:p14="http://schemas.microsoft.com/office/powerpoint/2010/main" val="2088151135"/>
              </p:ext>
            </p:extLst>
          </p:nvPr>
        </p:nvGraphicFramePr>
        <p:xfrm>
          <a:off x="8242794" y="4284365"/>
          <a:ext cx="333374" cy="380999"/>
        </p:xfrm>
        <a:graphic>
          <a:graphicData uri="http://schemas.openxmlformats.org/presentationml/2006/ole">
            <mc:AlternateContent xmlns:mc="http://schemas.openxmlformats.org/markup-compatibility/2006">
              <mc:Choice xmlns:v="urn:schemas-microsoft-com:vml" Requires="v">
                <p:oleObj name="Equation" r:id="rId9" imgW="8839200" imgH="10058400" progId="Equation.DSMT4">
                  <p:embed/>
                </p:oleObj>
              </mc:Choice>
              <mc:Fallback>
                <p:oleObj name="Equation" r:id="rId9" imgW="8839200" imgH="10058400" progId="Equation.DSMT4">
                  <p:embed/>
                  <p:pic>
                    <p:nvPicPr>
                      <p:cNvPr id="7" name="对象 6"/>
                      <p:cNvPicPr>
                        <a:picLocks noChangeAspect="1"/>
                      </p:cNvPicPr>
                      <p:nvPr/>
                    </p:nvPicPr>
                    <p:blipFill>
                      <a:blip r:embed="rId10"/>
                      <a:stretch>
                        <a:fillRect/>
                      </a:stretch>
                    </p:blipFill>
                    <p:spPr>
                      <a:xfrm>
                        <a:off x="8242794" y="4284365"/>
                        <a:ext cx="333374" cy="380999"/>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9460DADC-C381-0A34-1097-B34ADF68BEB1}"/>
              </a:ext>
            </a:extLst>
          </p:cNvPr>
          <p:cNvGraphicFramePr>
            <a:graphicFrameLocks noChangeAspect="1"/>
          </p:cNvGraphicFramePr>
          <p:nvPr>
            <p:extLst>
              <p:ext uri="{D42A27DB-BD31-4B8C-83A1-F6EECF244321}">
                <p14:modId xmlns:p14="http://schemas.microsoft.com/office/powerpoint/2010/main" val="202723762"/>
              </p:ext>
            </p:extLst>
          </p:nvPr>
        </p:nvGraphicFramePr>
        <p:xfrm>
          <a:off x="9116045" y="4284365"/>
          <a:ext cx="352425" cy="381000"/>
        </p:xfrm>
        <a:graphic>
          <a:graphicData uri="http://schemas.openxmlformats.org/presentationml/2006/ole">
            <mc:AlternateContent xmlns:mc="http://schemas.openxmlformats.org/markup-compatibility/2006">
              <mc:Choice xmlns:v="urn:schemas-microsoft-com:vml" Requires="v">
                <p:oleObj name="Equation" r:id="rId11" imgW="9448800" imgH="10058400" progId="Equation.DSMT4">
                  <p:embed/>
                </p:oleObj>
              </mc:Choice>
              <mc:Fallback>
                <p:oleObj name="Equation" r:id="rId11" imgW="9448800" imgH="10058400" progId="Equation.DSMT4">
                  <p:embed/>
                  <p:pic>
                    <p:nvPicPr>
                      <p:cNvPr id="8" name="对象 7"/>
                      <p:cNvPicPr>
                        <a:picLocks noChangeAspect="1"/>
                      </p:cNvPicPr>
                      <p:nvPr/>
                    </p:nvPicPr>
                    <p:blipFill>
                      <a:blip r:embed="rId12"/>
                      <a:stretch>
                        <a:fillRect/>
                      </a:stretch>
                    </p:blipFill>
                    <p:spPr>
                      <a:xfrm>
                        <a:off x="9116045" y="4284365"/>
                        <a:ext cx="352425" cy="381000"/>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CF6D18EA-1095-2983-5D7B-AA75E9A5FAB8}"/>
              </a:ext>
            </a:extLst>
          </p:cNvPr>
          <p:cNvGraphicFramePr>
            <a:graphicFrameLocks noChangeAspect="1"/>
          </p:cNvGraphicFramePr>
          <p:nvPr>
            <p:extLst>
              <p:ext uri="{D42A27DB-BD31-4B8C-83A1-F6EECF244321}">
                <p14:modId xmlns:p14="http://schemas.microsoft.com/office/powerpoint/2010/main" val="384781439"/>
              </p:ext>
            </p:extLst>
          </p:nvPr>
        </p:nvGraphicFramePr>
        <p:xfrm>
          <a:off x="9917658" y="4284365"/>
          <a:ext cx="342900" cy="381000"/>
        </p:xfrm>
        <a:graphic>
          <a:graphicData uri="http://schemas.openxmlformats.org/presentationml/2006/ole">
            <mc:AlternateContent xmlns:mc="http://schemas.openxmlformats.org/markup-compatibility/2006">
              <mc:Choice xmlns:v="urn:schemas-microsoft-com:vml" Requires="v">
                <p:oleObj name="Equation" r:id="rId13" imgW="9144000" imgH="10058400" progId="Equation.DSMT4">
                  <p:embed/>
                </p:oleObj>
              </mc:Choice>
              <mc:Fallback>
                <p:oleObj name="Equation" r:id="rId13" imgW="9144000" imgH="10058400" progId="Equation.DSMT4">
                  <p:embed/>
                  <p:pic>
                    <p:nvPicPr>
                      <p:cNvPr id="9" name="对象 8"/>
                      <p:cNvPicPr>
                        <a:picLocks noChangeAspect="1"/>
                      </p:cNvPicPr>
                      <p:nvPr/>
                    </p:nvPicPr>
                    <p:blipFill>
                      <a:blip r:embed="rId14"/>
                      <a:stretch>
                        <a:fillRect/>
                      </a:stretch>
                    </p:blipFill>
                    <p:spPr>
                      <a:xfrm>
                        <a:off x="9917658" y="4284365"/>
                        <a:ext cx="342900" cy="381000"/>
                      </a:xfrm>
                      <a:prstGeom prst="rect">
                        <a:avLst/>
                      </a:prstGeom>
                      <a:noFill/>
                      <a:ln w="9525">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431976"/>
            <a:ext cx="11831400" cy="59231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13735" kern="0" spc="39366" dirty="0">
                <a:solidFill>
                  <a:srgbClr val="000000"/>
                </a:solidFill>
                <a:latin typeface="Times New Roman" panose="02020603050405020304" pitchFamily="65" charset="-122"/>
                <a:ea typeface="微软雅黑" panose="020B0503020204020204" pitchFamily="34" charset="-122"/>
              </a:rPr>
              <a:t> </a:t>
            </a:r>
            <a:endParaRPr lang="en-US" altLang="zh-CN" spc="39366"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二、常见的临界条件</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1.接触与脱离的临界条件:</a:t>
            </a:r>
            <a:r>
              <a:rPr lang="zh-CN" altLang="en-US" sz="2410" kern="0" dirty="0">
                <a:solidFill>
                  <a:srgbClr val="000000"/>
                </a:solidFill>
                <a:latin typeface="Times New Roman" panose="02020603050405020304" pitchFamily="65" charset="-122"/>
                <a:ea typeface="华文细黑" panose="02010600040101010101" pitchFamily="65" charset="-122"/>
              </a:rPr>
              <a:t>弹力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b="1" u="sng" kern="0" dirty="0">
                <a:solidFill>
                  <a:srgbClr val="000000"/>
                </a:solidFill>
                <a:latin typeface="Times New Roman" panose="02020603050405020304" pitchFamily="65" charset="-122"/>
                <a:ea typeface="华文细黑" panose="02010600040101010101" pitchFamily="65" charset="-122"/>
              </a:rPr>
              <a:t>相对滑动的临界条件:</a:t>
            </a:r>
            <a:r>
              <a:rPr lang="zh-CN" altLang="en-US" sz="2410" u="sng" kern="0" dirty="0">
                <a:solidFill>
                  <a:srgbClr val="000000"/>
                </a:solidFill>
                <a:latin typeface="Times New Roman" panose="02020603050405020304" pitchFamily="65" charset="-122"/>
                <a:ea typeface="华文细黑" panose="02010600040101010101" pitchFamily="65" charset="-122"/>
              </a:rPr>
              <a:t>静摩擦力达到最大值</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en-US" altLang="zh-CN"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000000"/>
                </a:solidFill>
                <a:latin typeface="Times New Roman" panose="02020603050405020304" pitchFamily="65" charset="-122"/>
                <a:ea typeface="华文细黑" panose="02010600040101010101" pitchFamily="65" charset="-122"/>
              </a:rPr>
              <a:t>速度最大（小）的临界条件</a:t>
            </a:r>
            <a:r>
              <a:rPr lang="zh-CN" altLang="en-US" sz="2410" kern="0" dirty="0">
                <a:solidFill>
                  <a:srgbClr val="000000"/>
                </a:solidFill>
                <a:latin typeface="Times New Roman" panose="02020603050405020304" pitchFamily="65" charset="-122"/>
                <a:ea typeface="华文细黑" panose="02010600040101010101" pitchFamily="65" charset="-122"/>
              </a:rPr>
              <a:t>：当</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a:solidFill>
                  <a:srgbClr val="000000"/>
                </a:solidFill>
                <a:latin typeface="Times New Roman" panose="02020603050405020304" pitchFamily="65" charset="-122"/>
                <a:ea typeface="华文细黑" panose="02010600040101010101" pitchFamily="65" charset="-122"/>
              </a:rPr>
              <a:t>合</a:t>
            </a:r>
            <a:r>
              <a:rPr lang="zh-CN" altLang="en-US" sz="2410" kern="0" dirty="0">
                <a:solidFill>
                  <a:srgbClr val="000000"/>
                </a:solidFill>
                <a:latin typeface="Times New Roman" panose="02020603050405020304" pitchFamily="65" charset="-122"/>
                <a:ea typeface="华文细黑" panose="02010600040101010101" pitchFamily="65" charset="-122"/>
              </a:rPr>
              <a:t>=0（或加速度</a:t>
            </a:r>
            <a:r>
              <a:rPr lang="en-US" altLang="zh-CN"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为零）时。</a:t>
            </a:r>
          </a:p>
          <a:p>
            <a:pPr marL="0" indent="0" eaLnBrk="0" latinLnBrk="1" hangingPunct="0">
              <a:lnSpc>
                <a:spcPct val="150000"/>
              </a:lnSpc>
              <a:spcBef>
                <a:spcPts val="145"/>
              </a:spcBef>
              <a:buNone/>
            </a:pPr>
            <a:endParaRPr lang="zh-CN" altLang="en-US" dirty="0"/>
          </a:p>
        </p:txBody>
      </p:sp>
      <p:pic>
        <p:nvPicPr>
          <p:cNvPr id="3" name="图片 3" descr="textimage45.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211356" y="827981"/>
            <a:ext cx="5620684" cy="3135833"/>
          </a:xfrm>
          <a:prstGeom prst="rect">
            <a:avLst/>
          </a:prstGeom>
        </p:spPr>
      </p:pic>
      <p:sp>
        <p:nvSpPr>
          <p:cNvPr id="4" name="TextBox 2"/>
          <p:cNvSpPr txBox="1"/>
          <p:nvPr/>
        </p:nvSpPr>
        <p:spPr>
          <a:xfrm>
            <a:off x="547862" y="179909"/>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题型2　动力学中的临界极值问题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一、临界极值问题的辨别</a:t>
            </a:r>
            <a:endParaRPr lang="zh-CN" alt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en-US" altLang="zh-CN" sz="2410" b="1" kern="0" dirty="0">
                <a:solidFill>
                  <a:srgbClr val="000000"/>
                </a:solidFill>
                <a:latin typeface="Times New Roman" panose="02020603050405020304" pitchFamily="65" charset="-122"/>
                <a:ea typeface="华文细黑" panose="02010600040101010101" pitchFamily="65" charset="-122"/>
              </a:rPr>
              <a:t>4</a:t>
            </a:r>
            <a:r>
              <a:rPr lang="zh-CN" altLang="en-US" sz="2410" b="1" kern="0" dirty="0">
                <a:solidFill>
                  <a:srgbClr val="000000"/>
                </a:solidFill>
                <a:latin typeface="Times New Roman" panose="02020603050405020304" pitchFamily="65" charset="-122"/>
                <a:ea typeface="华文细黑" panose="02010600040101010101" pitchFamily="65" charset="-122"/>
              </a:rPr>
              <a:t>.绳子断裂与松弛的临界条件:</a:t>
            </a:r>
            <a:r>
              <a:rPr lang="zh-CN" altLang="en-US" sz="2410" u="sng" kern="0" dirty="0">
                <a:solidFill>
                  <a:srgbClr val="000000"/>
                </a:solidFill>
                <a:latin typeface="Times New Roman" panose="02020603050405020304" pitchFamily="65" charset="-122"/>
                <a:ea typeface="华文细黑" panose="02010600040101010101" pitchFamily="65" charset="-122"/>
              </a:rPr>
              <a:t>绳子断裂的临界条件是绳中张力等于它所能承受的最</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大张力;绳子松弛的临界条件是</a:t>
            </a:r>
            <a:r>
              <a:rPr lang="zh-CN" altLang="en-US" sz="2410" i="1" u="sng" kern="0" dirty="0">
                <a:solidFill>
                  <a:srgbClr val="000000"/>
                </a:solidFill>
                <a:latin typeface="Times New Roman" panose="02020603050405020304" pitchFamily="65" charset="-122"/>
                <a:ea typeface="华文细黑" panose="02010600040101010101" pitchFamily="65" charset="-122"/>
              </a:rPr>
              <a:t>F</a:t>
            </a:r>
            <a:r>
              <a:rPr lang="zh-CN" altLang="en-US" sz="1815" u="sng" kern="0" baseline="-15000" dirty="0">
                <a:solidFill>
                  <a:srgbClr val="000000"/>
                </a:solidFill>
                <a:latin typeface="Times New Roman" panose="02020603050405020304" pitchFamily="65" charset="-122"/>
                <a:ea typeface="华文细黑" panose="02010600040101010101" pitchFamily="65" charset="-122"/>
              </a:rPr>
              <a:t>T</a:t>
            </a:r>
            <a:r>
              <a:rPr lang="zh-CN" altLang="en-US" sz="2410" u="sng" kern="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en-US" altLang="zh-CN" sz="2410" b="1" kern="0" dirty="0">
                <a:solidFill>
                  <a:srgbClr val="000000"/>
                </a:solidFill>
                <a:latin typeface="Times New Roman" panose="02020603050405020304" pitchFamily="65" charset="-122"/>
                <a:ea typeface="华文细黑" panose="02010600040101010101" pitchFamily="65" charset="-122"/>
              </a:rPr>
              <a:t>5</a:t>
            </a:r>
            <a:r>
              <a:rPr lang="zh-CN" altLang="en-US" sz="2410" b="1" kern="0" dirty="0">
                <a:solidFill>
                  <a:srgbClr val="000000"/>
                </a:solidFill>
                <a:latin typeface="Times New Roman" panose="02020603050405020304" pitchFamily="65" charset="-122"/>
                <a:ea typeface="华文细黑" panose="02010600040101010101" pitchFamily="65" charset="-122"/>
              </a:rPr>
              <a:t>.最终速度(收尾速度)的临界条件:</a:t>
            </a:r>
            <a:r>
              <a:rPr lang="zh-CN" altLang="en-US" sz="2410" kern="0" dirty="0">
                <a:solidFill>
                  <a:srgbClr val="000000"/>
                </a:solidFill>
                <a:latin typeface="Times New Roman" panose="02020603050405020304" pitchFamily="65" charset="-122"/>
                <a:ea typeface="华文细黑" panose="02010600040101010101" pitchFamily="65" charset="-122"/>
              </a:rPr>
              <a:t>物体所受合力为0。</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三、解决临界极值问题的方法</a:t>
            </a:r>
            <a:endParaRPr lang="zh-CN" altLang="en-US" b="1" dirty="0"/>
          </a:p>
        </p:txBody>
      </p:sp>
      <p:graphicFrame>
        <p:nvGraphicFramePr>
          <p:cNvPr id="3" name="表格 2"/>
          <p:cNvGraphicFramePr>
            <a:graphicFrameLocks noGrp="1"/>
          </p:cNvGraphicFramePr>
          <p:nvPr/>
        </p:nvGraphicFramePr>
        <p:xfrm>
          <a:off x="468000" y="3034165"/>
          <a:ext cx="11268000" cy="1946721"/>
        </p:xfrm>
        <a:graphic>
          <a:graphicData uri="http://schemas.openxmlformats.org/drawingml/2006/table">
            <a:tbl>
              <a:tblPr/>
              <a:tblGrid>
                <a:gridCol w="863566">
                  <a:extLst>
                    <a:ext uri="{9D8B030D-6E8A-4147-A177-3AD203B41FA5}">
                      <a16:colId xmlns:a16="http://schemas.microsoft.com/office/drawing/2014/main" val="20000"/>
                    </a:ext>
                  </a:extLst>
                </a:gridCol>
                <a:gridCol w="10404434">
                  <a:extLst>
                    <a:ext uri="{9D8B030D-6E8A-4147-A177-3AD203B41FA5}">
                      <a16:colId xmlns:a16="http://schemas.microsoft.com/office/drawing/2014/main" val="20001"/>
                    </a:ext>
                  </a:extLst>
                </a:gridCol>
              </a:tblGrid>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极限法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把物理问题(或过程)推向极端,从而使临界现象(或状态)暴露出来,以达到正确解决问题的目的</a:t>
                      </a:r>
                    </a:p>
                  </a:txBody>
                  <a:tcPr marL="45720" marR="45720"/>
                </a:tc>
                <a:extLst>
                  <a:ext uri="{0D108BD9-81ED-4DB2-BD59-A6C34878D82A}">
                    <a16:rowId xmlns:a16="http://schemas.microsoft.com/office/drawing/2014/main" val="10000"/>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假设法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临界问题存在多种可能,特别是非此即彼两种可能时,或变化过程中可能出现临界条件,也可能不出现临界条件时,往往用假设法解决问题</a:t>
                      </a:r>
                    </a:p>
                  </a:txBody>
                  <a:tcPr marL="45720" marR="45720"/>
                </a:tc>
                <a:extLst>
                  <a:ext uri="{0D108BD9-81ED-4DB2-BD59-A6C34878D82A}">
                    <a16:rowId xmlns:a16="http://schemas.microsoft.com/office/drawing/2014/main" val="10001"/>
                  </a:ext>
                </a:extLst>
              </a:tr>
              <a:tr h="0">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函数法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将物理过程转化为函数关系式,根据函数关系式解出临界条件</a:t>
                      </a:r>
                    </a:p>
                  </a:txBody>
                  <a:tcPr marL="45720" marR="45720"/>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555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规律</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叠加体系统临界问题的求解思路</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49.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1907630" y="1703545"/>
            <a:ext cx="7518748" cy="273630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5</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动力学中的传送带模型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387979"/>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00" b="1" kern="0" dirty="0">
                <a:solidFill>
                  <a:srgbClr val="DE0000"/>
                </a:solidFill>
                <a:latin typeface="微软雅黑" panose="020B0503020204020204" pitchFamily="34" charset="-122"/>
                <a:ea typeface="微软雅黑" panose="020B0503020204020204" pitchFamily="34" charset="-122"/>
              </a:rPr>
              <a:t>题型　动力学中的传送带模型</a:t>
            </a: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一、传送带模型的实质</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传送带模型一般分为水平传送带、倾斜传送带两种类型,其实质是物体与传送带间的</a:t>
            </a:r>
            <a:br>
              <a:rPr dirty="0">
                <a:latin typeface="华文细黑" panose="02010600040101010101" pitchFamily="65" charset="-122"/>
                <a:ea typeface="华文细黑" panose="02010600040101010101" pitchFamily="65" charset="-122"/>
              </a:rPr>
            </a:br>
            <a:r>
              <a:rPr lang="zh-CN" altLang="en-US" sz="2410" kern="0" dirty="0">
                <a:solidFill>
                  <a:srgbClr val="000000"/>
                </a:solidFill>
                <a:latin typeface="华文细黑" panose="02010600040101010101" pitchFamily="65" charset="-122"/>
                <a:ea typeface="华文细黑" panose="02010600040101010101" pitchFamily="65" charset="-122"/>
              </a:rPr>
              <a:t>相对运动。</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二、分析传送带模型的关键</a:t>
            </a:r>
            <a:endParaRPr lang="zh-CN" altLang="en-US" b="1" dirty="0"/>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分析传送带模型的关键在于对物体</a:t>
            </a:r>
            <a:endParaRPr lang="en-US" altLang="zh-CN" sz="2410" kern="0" dirty="0">
              <a:solidFill>
                <a:srgbClr val="000000"/>
              </a:solidFill>
              <a:latin typeface="华文细黑" panose="02010600040101010101"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所受的摩擦力进行正确的判断。</a:t>
            </a:r>
            <a:endParaRPr lang="zh-CN" altLang="en-US" dirty="0">
              <a:latin typeface="华文细黑" panose="02010600040101010101" pitchFamily="65" charset="-122"/>
              <a:ea typeface="华文细黑" panose="02010600040101010101" pitchFamily="65" charset="-122"/>
            </a:endParaRPr>
          </a:p>
        </p:txBody>
      </p:sp>
      <p:pic>
        <p:nvPicPr>
          <p:cNvPr id="3" name="图片 2" descr="textimage50.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652045" y="1945906"/>
            <a:ext cx="5414761" cy="2770507"/>
          </a:xfrm>
          <a:prstGeom prst="rect">
            <a:avLst/>
          </a:prstGeom>
        </p:spPr>
      </p:pic>
      <p:sp>
        <p:nvSpPr>
          <p:cNvPr id="4" name="TextBox 2"/>
          <p:cNvSpPr txBox="1"/>
          <p:nvPr/>
        </p:nvSpPr>
        <p:spPr>
          <a:xfrm>
            <a:off x="468000" y="5004445"/>
            <a:ext cx="9648542"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点睛</a:t>
            </a:r>
            <a:r>
              <a:rPr lang="zh-CN" altLang="en-US" sz="2410" kern="0" dirty="0">
                <a:solidFill>
                  <a:srgbClr val="DE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楷体_GB2312" pitchFamily="65" charset="-122"/>
              </a:rPr>
              <a:t>　当</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物</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带</a:t>
            </a:r>
            <a:r>
              <a:rPr lang="zh-CN" altLang="en-US" sz="2410" kern="0" dirty="0">
                <a:solidFill>
                  <a:srgbClr val="000000"/>
                </a:solidFill>
                <a:latin typeface="Times New Roman" panose="02020603050405020304" pitchFamily="65" charset="-122"/>
                <a:ea typeface="楷体_GB2312" pitchFamily="65" charset="-122"/>
              </a:rPr>
              <a:t>(方向相同)时,摩擦力发生突变,物体的加速度发生突变。</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3095814" cy="10669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三、处理传送带模型</a:t>
            </a:r>
            <a:endParaRPr lang="en-US" altLang="zh-CN" sz="2410" b="1"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问题的一般思路</a:t>
            </a:r>
            <a:endParaRPr lang="zh-CN" altLang="en-US" dirty="0"/>
          </a:p>
        </p:txBody>
      </p:sp>
      <p:pic>
        <p:nvPicPr>
          <p:cNvPr id="3" name="图片 3" descr="textimage51.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959857" y="467941"/>
            <a:ext cx="5189863" cy="59766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114600"/>
            <a:ext cx="6172034"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牛顿第一定律　</a:t>
            </a:r>
            <a:endParaRPr lang="en-US" altLang="zh-CN" sz="5000" b="1" dirty="0">
              <a:solidFill>
                <a:schemeClr val="bg2">
                  <a:lumMod val="50000"/>
                </a:schemeClr>
              </a:solidFill>
              <a:latin typeface="微软雅黑" panose="020B0503020204020204" pitchFamily="34" charset="-122"/>
              <a:ea typeface="微软雅黑" panose="020B0503020204020204" pitchFamily="34" charset="-122"/>
            </a:endParaRPr>
          </a:p>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牛顿第二定律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831400" cy="3956917"/>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四、解决传送带模型问题需要注意的一点</a:t>
            </a:r>
            <a:endParaRPr lang="zh-CN" altLang="en-US" b="1" dirty="0"/>
          </a:p>
          <a:p>
            <a:pPr marL="0" indent="0" eaLnBrk="0" latinLnBrk="1" hangingPunct="0">
              <a:lnSpc>
                <a:spcPct val="150000"/>
              </a:lnSpc>
              <a:spcBef>
                <a:spcPts val="145"/>
              </a:spcBef>
              <a:buNone/>
            </a:pPr>
            <a:r>
              <a:rPr lang="zh-CN" altLang="en-US" sz="2410" kern="0" dirty="0">
                <a:solidFill>
                  <a:srgbClr val="C00000"/>
                </a:solidFill>
                <a:latin typeface="Times New Roman" panose="02020603050405020304" pitchFamily="65" charset="-122"/>
                <a:ea typeface="微软雅黑" panose="020B0503020204020204" pitchFamily="34" charset="-122"/>
              </a:rPr>
              <a:t>注意物体位移、相对位移和路程的区别</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(1)物体位移:以地面为参考系,单独对物体由运动学公式求得的位移。</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(2)物体相对传送带的位移大小Δ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微软雅黑" panose="020B0503020204020204" pitchFamily="34" charset="-122"/>
              </a:rPr>
              <a:t>①</a:t>
            </a:r>
            <a:r>
              <a:rPr lang="zh-CN" altLang="en-US" sz="2410" kern="0" dirty="0">
                <a:solidFill>
                  <a:srgbClr val="000000"/>
                </a:solidFill>
                <a:latin typeface="Times New Roman" panose="02020603050405020304" pitchFamily="65" charset="-122"/>
                <a:ea typeface="微软雅黑" panose="020B0503020204020204" pitchFamily="34" charset="-122"/>
              </a:rPr>
              <a:t>若有一次相对运动:Δ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传</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物</a:t>
            </a:r>
            <a:r>
              <a:rPr lang="zh-CN" altLang="en-US" sz="2410" kern="0" dirty="0">
                <a:solidFill>
                  <a:srgbClr val="000000"/>
                </a:solidFill>
                <a:latin typeface="Times New Roman" panose="02020603050405020304" pitchFamily="65" charset="-122"/>
                <a:ea typeface="微软雅黑" panose="020B0503020204020204" pitchFamily="34" charset="-122"/>
              </a:rPr>
              <a:t>或Δ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物</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传</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微软雅黑" panose="020B0503020204020204" pitchFamily="34" charset="-122"/>
              </a:rPr>
              <a:t>②</a:t>
            </a:r>
            <a:r>
              <a:rPr lang="zh-CN" altLang="en-US" sz="2410" kern="0" dirty="0">
                <a:solidFill>
                  <a:srgbClr val="000000"/>
                </a:solidFill>
                <a:latin typeface="Times New Roman" panose="02020603050405020304" pitchFamily="65" charset="-122"/>
                <a:ea typeface="微软雅黑" panose="020B0503020204020204" pitchFamily="34" charset="-122"/>
              </a:rPr>
              <a:t>若有两次相对运动:两次相对运动方向相同,则Δ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2410" kern="0" dirty="0">
                <a:solidFill>
                  <a:srgbClr val="000000"/>
                </a:solidFill>
                <a:latin typeface="Times New Roman" panose="02020603050405020304" pitchFamily="65" charset="-122"/>
                <a:ea typeface="微软雅黑" panose="020B0503020204020204" pitchFamily="34" charset="-122"/>
              </a:rPr>
              <a:t>=Δ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1</a:t>
            </a:r>
            <a:r>
              <a:rPr lang="zh-CN" altLang="en-US" sz="2410" kern="0" dirty="0">
                <a:solidFill>
                  <a:srgbClr val="000000"/>
                </a:solidFill>
                <a:latin typeface="Times New Roman" panose="02020603050405020304" pitchFamily="65" charset="-122"/>
                <a:ea typeface="微软雅黑" panose="020B0503020204020204" pitchFamily="34" charset="-122"/>
              </a:rPr>
              <a:t>+Δ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(图甲);两次相对运动方向</a:t>
            </a:r>
            <a:br>
              <a:rPr dirty="0"/>
            </a:br>
            <a:r>
              <a:rPr lang="zh-CN" altLang="en-US" sz="2410" kern="0" dirty="0">
                <a:solidFill>
                  <a:srgbClr val="000000"/>
                </a:solidFill>
                <a:latin typeface="Times New Roman" panose="02020603050405020304" pitchFamily="65" charset="-122"/>
                <a:ea typeface="微软雅黑" panose="020B0503020204020204" pitchFamily="34" charset="-122"/>
              </a:rPr>
              <a:t>相反,则</a:t>
            </a:r>
            <a:r>
              <a:rPr lang="zh-CN" altLang="en-US" sz="2410" kern="0" dirty="0">
                <a:solidFill>
                  <a:srgbClr val="C00000"/>
                </a:solidFill>
                <a:latin typeface="Times New Roman" panose="02020603050405020304" pitchFamily="65" charset="-122"/>
                <a:ea typeface="微软雅黑" panose="020B0503020204020204" pitchFamily="34" charset="-122"/>
              </a:rPr>
              <a:t>划痕长度等于较长的相对位移大小</a:t>
            </a:r>
            <a:r>
              <a:rPr lang="zh-CN" altLang="en-US" sz="2410" kern="0" dirty="0">
                <a:solidFill>
                  <a:srgbClr val="000000"/>
                </a:solidFill>
                <a:latin typeface="Times New Roman" panose="02020603050405020304" pitchFamily="65" charset="-122"/>
                <a:ea typeface="微软雅黑" panose="020B0503020204020204" pitchFamily="34" charset="-122"/>
              </a:rPr>
              <a:t>Δ</a:t>
            </a:r>
            <a:r>
              <a:rPr lang="zh-CN" altLang="en-US" sz="2410" i="1" kern="0" dirty="0">
                <a:solidFill>
                  <a:srgbClr val="000000"/>
                </a:solidFill>
                <a:latin typeface="Times New Roman" panose="02020603050405020304" pitchFamily="65" charset="-122"/>
                <a:ea typeface="微软雅黑" panose="020B0503020204020204" pitchFamily="34" charset="-122"/>
              </a:rPr>
              <a:t>x</a:t>
            </a:r>
            <a:r>
              <a:rPr lang="zh-CN" altLang="en-US" sz="1815" kern="0" baseline="-15000" dirty="0">
                <a:solidFill>
                  <a:srgbClr val="000000"/>
                </a:solidFill>
                <a:latin typeface="Times New Roman" panose="02020603050405020304" pitchFamily="65" charset="-122"/>
                <a:ea typeface="微软雅黑" panose="020B0503020204020204" pitchFamily="34" charset="-122"/>
              </a:rPr>
              <a:t>2</a:t>
            </a:r>
            <a:r>
              <a:rPr lang="zh-CN" altLang="en-US" sz="2410" kern="0" dirty="0">
                <a:solidFill>
                  <a:srgbClr val="000000"/>
                </a:solidFill>
                <a:latin typeface="Times New Roman" panose="02020603050405020304" pitchFamily="65" charset="-122"/>
                <a:ea typeface="微软雅黑" panose="020B0503020204020204" pitchFamily="34" charset="-122"/>
              </a:rPr>
              <a:t>(图乙)。</a:t>
            </a:r>
            <a:endParaRPr lang="zh-CN" altLang="en-US" dirty="0"/>
          </a:p>
        </p:txBody>
      </p:sp>
      <p:pic>
        <p:nvPicPr>
          <p:cNvPr id="3" name="图片 3" descr="textimage52.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843734" y="4302943"/>
            <a:ext cx="6060605" cy="190825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8394" y="367005"/>
            <a:ext cx="11831400" cy="5781904"/>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能力进阶</a:t>
            </a:r>
            <a:endParaRPr lang="zh-CN" altLang="en-US" sz="2800" b="1" dirty="0"/>
          </a:p>
          <a:p>
            <a:pPr marL="0" indent="0" eaLnBrk="0" latinLnBrk="1" hangingPunct="0">
              <a:lnSpc>
                <a:spcPct val="130000"/>
              </a:lnSpc>
              <a:spcBef>
                <a:spcPts val="145"/>
              </a:spcBef>
              <a:buNone/>
            </a:pPr>
            <a:r>
              <a:rPr lang="zh-CN" altLang="en-US" sz="2400" b="1" kern="0" dirty="0">
                <a:solidFill>
                  <a:srgbClr val="DE0000"/>
                </a:solidFill>
                <a:ea typeface="微软雅黑" panose="020B0503020204020204" pitchFamily="34" charset="-122"/>
              </a:rPr>
              <a:t>例</a:t>
            </a:r>
            <a:r>
              <a:rPr lang="zh-CN" altLang="en-US" sz="2400" kern="0" dirty="0">
                <a:solidFill>
                  <a:srgbClr val="000000"/>
                </a:solidFill>
                <a:latin typeface="Times New Roman" panose="02020603050405020304" pitchFamily="65" charset="-122"/>
                <a:ea typeface="华文细黑" panose="02010600040101010101" pitchFamily="65" charset="-122"/>
              </a:rPr>
              <a:t>    如图甲所示,传送带保持恒定速率</a:t>
            </a:r>
            <a:r>
              <a:rPr lang="zh-CN" altLang="en-US" sz="2400" i="1" kern="0" dirty="0">
                <a:solidFill>
                  <a:srgbClr val="000000"/>
                </a:solidFill>
                <a:latin typeface="Times New Roman" panose="02020603050405020304" pitchFamily="65" charset="-122"/>
                <a:ea typeface="华文细黑" panose="02010600040101010101" pitchFamily="65" charset="-122"/>
              </a:rPr>
              <a:t>v</a:t>
            </a:r>
            <a:r>
              <a:rPr lang="zh-CN" altLang="en-US" sz="2400" kern="0" dirty="0">
                <a:solidFill>
                  <a:srgbClr val="000000"/>
                </a:solidFill>
                <a:latin typeface="Times New Roman" panose="02020603050405020304" pitchFamily="65" charset="-122"/>
                <a:ea typeface="华文细黑" panose="02010600040101010101" pitchFamily="65" charset="-122"/>
              </a:rPr>
              <a:t>顺时针转动,现将一质量为</a:t>
            </a:r>
            <a:r>
              <a:rPr lang="zh-CN" altLang="en-US" sz="2400" i="1" kern="0" dirty="0">
                <a:solidFill>
                  <a:srgbClr val="000000"/>
                </a:solidFill>
                <a:latin typeface="Times New Roman" panose="02020603050405020304" pitchFamily="65" charset="-122"/>
                <a:ea typeface="华文细黑" panose="02010600040101010101" pitchFamily="65" charset="-122"/>
              </a:rPr>
              <a:t>m</a:t>
            </a:r>
            <a:r>
              <a:rPr lang="zh-CN" altLang="en-US" sz="2400" kern="0" dirty="0">
                <a:solidFill>
                  <a:srgbClr val="000000"/>
                </a:solidFill>
                <a:latin typeface="Times New Roman" panose="02020603050405020304" pitchFamily="65" charset="-122"/>
                <a:ea typeface="华文细黑" panose="02010600040101010101" pitchFamily="65" charset="-122"/>
              </a:rPr>
              <a:t>、可视为质点的</a:t>
            </a:r>
            <a:br>
              <a:rPr sz="2400" dirty="0"/>
            </a:br>
            <a:r>
              <a:rPr lang="zh-CN" altLang="en-US" sz="2400" kern="0" dirty="0">
                <a:solidFill>
                  <a:srgbClr val="000000"/>
                </a:solidFill>
                <a:latin typeface="Times New Roman" panose="02020603050405020304" pitchFamily="65" charset="-122"/>
                <a:ea typeface="华文细黑" panose="02010600040101010101" pitchFamily="65" charset="-122"/>
              </a:rPr>
              <a:t>物块轻轻放在传送带左端,物块和传送带之间的动摩擦因数为</a:t>
            </a:r>
            <a:r>
              <a:rPr lang="zh-CN" altLang="en-US" sz="2400" i="1" kern="0" dirty="0">
                <a:solidFill>
                  <a:srgbClr val="000000"/>
                </a:solidFill>
                <a:latin typeface="Times New Roman" panose="02020603050405020304" pitchFamily="65" charset="-122"/>
                <a:ea typeface="华文细黑" panose="02010600040101010101" pitchFamily="65" charset="-122"/>
              </a:rPr>
              <a:t>μ</a:t>
            </a:r>
            <a:r>
              <a:rPr lang="zh-CN" altLang="en-US" sz="2400" kern="0" dirty="0">
                <a:solidFill>
                  <a:srgbClr val="000000"/>
                </a:solidFill>
                <a:latin typeface="Times New Roman" panose="02020603050405020304" pitchFamily="65" charset="-122"/>
                <a:ea typeface="华文细黑" panose="02010600040101010101" pitchFamily="65" charset="-122"/>
              </a:rPr>
              <a:t>。已知传送带的水平长</a:t>
            </a:r>
            <a:br>
              <a:rPr sz="2400" dirty="0"/>
            </a:br>
            <a:r>
              <a:rPr lang="zh-CN" altLang="en-US" sz="2400" kern="0" dirty="0">
                <a:solidFill>
                  <a:srgbClr val="000000"/>
                </a:solidFill>
                <a:latin typeface="Times New Roman" panose="02020603050405020304" pitchFamily="65" charset="-122"/>
                <a:ea typeface="华文细黑" panose="02010600040101010101" pitchFamily="65" charset="-122"/>
              </a:rPr>
              <a:t>度为</a:t>
            </a:r>
            <a:r>
              <a:rPr lang="zh-CN" altLang="en-US" sz="2400" i="1" kern="0" dirty="0">
                <a:solidFill>
                  <a:srgbClr val="000000"/>
                </a:solidFill>
                <a:latin typeface="Times New Roman" panose="02020603050405020304" pitchFamily="65" charset="-122"/>
                <a:ea typeface="华文细黑" panose="02010600040101010101" pitchFamily="65" charset="-122"/>
              </a:rPr>
              <a:t>L</a:t>
            </a:r>
            <a:r>
              <a:rPr lang="zh-CN" altLang="en-US" sz="2400" i="1" kern="0" spc="6213" dirty="0">
                <a:solidFill>
                  <a:srgbClr val="000000"/>
                </a:solidFill>
                <a:latin typeface="Times New Roman" panose="02020603050405020304" pitchFamily="65" charset="-122"/>
                <a:ea typeface="华文细黑" panose="02010600040101010101" pitchFamily="65" charset="-122"/>
              </a:rPr>
              <a:t>  </a:t>
            </a:r>
            <a:r>
              <a:rPr lang="zh-CN" altLang="en-US" sz="2400" kern="0" dirty="0">
                <a:solidFill>
                  <a:srgbClr val="000000"/>
                </a:solidFill>
                <a:latin typeface="Times New Roman" panose="02020603050405020304" pitchFamily="65" charset="-122"/>
                <a:ea typeface="华文细黑" panose="02010600040101010101" pitchFamily="65" charset="-122"/>
              </a:rPr>
              <a:t>,重力加速度为</a:t>
            </a:r>
            <a:r>
              <a:rPr lang="zh-CN" altLang="en-US" sz="2400" i="1" kern="0" dirty="0">
                <a:solidFill>
                  <a:srgbClr val="000000"/>
                </a:solidFill>
                <a:latin typeface="Times New Roman" panose="02020603050405020304" pitchFamily="65" charset="-122"/>
                <a:ea typeface="华文细黑" panose="02010600040101010101" pitchFamily="65" charset="-122"/>
              </a:rPr>
              <a:t>g</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a:p>
            <a:pPr marL="0" indent="0" eaLnBrk="0" latinLnBrk="1" hangingPunct="0">
              <a:lnSpc>
                <a:spcPct val="130000"/>
              </a:lnSpc>
              <a:spcBef>
                <a:spcPts val="86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(1)</a:t>
            </a:r>
            <a:r>
              <a:rPr lang="zh-CN" altLang="en-US" sz="2400" kern="0" dirty="0">
                <a:solidFill>
                  <a:srgbClr val="000000"/>
                </a:solidFill>
                <a:latin typeface="Times New Roman" panose="02020603050405020304"/>
                <a:ea typeface="华文细黑" panose="02010600040101010101" pitchFamily="65" charset="-122"/>
              </a:rPr>
              <a:t>①</a:t>
            </a:r>
            <a:r>
              <a:rPr lang="zh-CN" altLang="en-US" sz="2400" kern="0" dirty="0">
                <a:solidFill>
                  <a:srgbClr val="000000"/>
                </a:solidFill>
                <a:latin typeface="Times New Roman" panose="02020603050405020304" pitchFamily="65" charset="-122"/>
                <a:ea typeface="华文细黑" panose="02010600040101010101" pitchFamily="65" charset="-122"/>
              </a:rPr>
              <a:t>求物块从传送带左端到达右端的时间</a:t>
            </a:r>
            <a:r>
              <a:rPr lang="zh-CN" altLang="en-US" sz="2400" i="1" kern="0" dirty="0">
                <a:solidFill>
                  <a:srgbClr val="000000"/>
                </a:solidFill>
                <a:latin typeface="Times New Roman" panose="02020603050405020304" pitchFamily="65" charset="-122"/>
                <a:ea typeface="华文细黑" panose="02010600040101010101" pitchFamily="65" charset="-122"/>
              </a:rPr>
              <a:t>t</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a:p>
            <a:pPr marL="0" indent="0" eaLnBrk="0" latinLnBrk="1" hangingPunct="0">
              <a:lnSpc>
                <a:spcPct val="130000"/>
              </a:lnSpc>
              <a:spcBef>
                <a:spcPts val="145"/>
              </a:spcBef>
              <a:buNone/>
            </a:pPr>
            <a:r>
              <a:rPr lang="zh-CN" altLang="en-US" sz="2400" kern="0" dirty="0">
                <a:solidFill>
                  <a:srgbClr val="000000"/>
                </a:solidFill>
                <a:latin typeface="Times New Roman" panose="02020603050405020304"/>
                <a:ea typeface="华文细黑" panose="02010600040101010101" pitchFamily="65" charset="-122"/>
              </a:rPr>
              <a:t>②</a:t>
            </a:r>
            <a:r>
              <a:rPr lang="zh-CN" altLang="en-US" sz="2400" kern="0" dirty="0">
                <a:solidFill>
                  <a:srgbClr val="000000"/>
                </a:solidFill>
                <a:latin typeface="Times New Roman" panose="02020603050405020304" pitchFamily="65" charset="-122"/>
                <a:ea typeface="华文细黑" panose="02010600040101010101" pitchFamily="65" charset="-122"/>
              </a:rPr>
              <a:t>若物块的下方有红色颜料,求物块在传送带上留下红色痕迹的长度</a:t>
            </a:r>
            <a:r>
              <a:rPr lang="zh-CN" altLang="en-US" sz="2400" i="1" kern="0" dirty="0">
                <a:solidFill>
                  <a:srgbClr val="000000"/>
                </a:solidFill>
                <a:latin typeface="Times New Roman" panose="02020603050405020304" pitchFamily="65" charset="-122"/>
                <a:ea typeface="华文细黑" panose="02010600040101010101" pitchFamily="65" charset="-122"/>
              </a:rPr>
              <a:t>x</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a:p>
            <a:pPr eaLnBrk="0" latinLnBrk="1" hangingPunct="0">
              <a:lnSpc>
                <a:spcPct val="130000"/>
              </a:lnSpc>
              <a:spcBef>
                <a:spcPts val="145"/>
              </a:spcBef>
            </a:pPr>
            <a:r>
              <a:rPr lang="zh-CN" altLang="en-US" sz="2400" kern="0" dirty="0">
                <a:solidFill>
                  <a:srgbClr val="000000"/>
                </a:solidFill>
                <a:latin typeface="Times New Roman" panose="02020603050405020304" pitchFamily="65" charset="-122"/>
                <a:ea typeface="华文细黑" panose="02010600040101010101" pitchFamily="65" charset="-122"/>
              </a:rPr>
              <a:t>(2)进阶1    (情境变换,传送带由静止加速运动)如图乙所示,若传送带足够长,初始时质量</a:t>
            </a:r>
            <a:endParaRPr lang="en-US" altLang="zh-CN" sz="24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145"/>
              </a:spcBef>
            </a:pPr>
            <a:r>
              <a:rPr lang="zh-CN" altLang="en-US" sz="2400" kern="0" dirty="0">
                <a:solidFill>
                  <a:srgbClr val="000000"/>
                </a:solidFill>
                <a:latin typeface="Times New Roman" panose="02020603050405020304" pitchFamily="65" charset="-122"/>
                <a:ea typeface="华文细黑" panose="02010600040101010101" pitchFamily="65" charset="-122"/>
              </a:rPr>
              <a:t>为</a:t>
            </a:r>
            <a:r>
              <a:rPr lang="en-US" altLang="zh-CN" sz="2400" i="1" kern="0" dirty="0">
                <a:solidFill>
                  <a:srgbClr val="000000"/>
                </a:solidFill>
                <a:latin typeface="Times New Roman" panose="02020603050405020304" pitchFamily="65" charset="-122"/>
                <a:ea typeface="华文细黑" panose="02010600040101010101" pitchFamily="65" charset="-122"/>
              </a:rPr>
              <a:t>m</a:t>
            </a:r>
            <a:r>
              <a:rPr lang="zh-CN" altLang="en-US" sz="2400" kern="0" dirty="0">
                <a:solidFill>
                  <a:srgbClr val="000000"/>
                </a:solidFill>
                <a:latin typeface="Times New Roman" panose="02020603050405020304" pitchFamily="65" charset="-122"/>
                <a:ea typeface="华文细黑" panose="02010600040101010101" pitchFamily="65" charset="-122"/>
              </a:rPr>
              <a:t>、可视为质点的物块与传送带均静止</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某一时刻</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让传送带以恒定加速度</a:t>
            </a:r>
            <a:r>
              <a:rPr lang="en-US" altLang="zh-CN" sz="2400" i="1" kern="0" dirty="0">
                <a:solidFill>
                  <a:srgbClr val="000000"/>
                </a:solidFill>
                <a:latin typeface="Times New Roman" panose="02020603050405020304" pitchFamily="65" charset="-122"/>
                <a:ea typeface="华文细黑" panose="02010600040101010101" pitchFamily="65" charset="-122"/>
              </a:rPr>
              <a:t>a</a:t>
            </a:r>
            <a:r>
              <a:rPr lang="en-US" altLang="zh-CN" sz="2400" kern="0" baseline="-15000" dirty="0">
                <a:solidFill>
                  <a:srgbClr val="000000"/>
                </a:solidFill>
                <a:latin typeface="Times New Roman" panose="02020603050405020304" pitchFamily="65" charset="-122"/>
                <a:ea typeface="华文细黑" panose="02010600040101010101" pitchFamily="65" charset="-122"/>
              </a:rPr>
              <a:t>0</a:t>
            </a:r>
            <a:r>
              <a:rPr lang="zh-CN" altLang="en-US" sz="2400" kern="0" dirty="0">
                <a:solidFill>
                  <a:srgbClr val="000000"/>
                </a:solidFill>
                <a:latin typeface="Times New Roman" panose="02020603050405020304" pitchFamily="65" charset="-122"/>
                <a:ea typeface="华文细黑" panose="02010600040101010101" pitchFamily="65" charset="-122"/>
              </a:rPr>
              <a:t>开始运动</a:t>
            </a:r>
            <a:r>
              <a:rPr lang="en-US" altLang="zh-CN" sz="2400" kern="0" dirty="0">
                <a:solidFill>
                  <a:srgbClr val="000000"/>
                </a:solidFill>
                <a:latin typeface="Times New Roman" panose="02020603050405020304" pitchFamily="65" charset="-122"/>
                <a:ea typeface="华文细黑" panose="02010600040101010101" pitchFamily="65" charset="-122"/>
              </a:rPr>
              <a:t>,</a:t>
            </a:r>
          </a:p>
          <a:p>
            <a:pPr eaLnBrk="0" latinLnBrk="1" hangingPunct="0">
              <a:lnSpc>
                <a:spcPct val="130000"/>
              </a:lnSpc>
              <a:spcBef>
                <a:spcPts val="145"/>
              </a:spcBef>
            </a:pPr>
            <a:r>
              <a:rPr lang="zh-CN" altLang="en-US" sz="2400" kern="0" dirty="0">
                <a:solidFill>
                  <a:srgbClr val="000000"/>
                </a:solidFill>
                <a:latin typeface="Times New Roman" panose="02020603050405020304" pitchFamily="65" charset="-122"/>
                <a:ea typeface="华文细黑" panose="02010600040101010101" pitchFamily="65" charset="-122"/>
              </a:rPr>
              <a:t>当其速度达到</a:t>
            </a:r>
            <a:r>
              <a:rPr lang="en-US" altLang="zh-CN" sz="2400" i="1" kern="0" dirty="0">
                <a:solidFill>
                  <a:srgbClr val="000000"/>
                </a:solidFill>
                <a:latin typeface="Times New Roman" panose="02020603050405020304" pitchFamily="65" charset="-122"/>
                <a:ea typeface="华文细黑" panose="02010600040101010101" pitchFamily="65" charset="-122"/>
              </a:rPr>
              <a:t>v</a:t>
            </a:r>
            <a:r>
              <a:rPr lang="zh-CN" altLang="en-US" sz="2400" kern="0" dirty="0">
                <a:solidFill>
                  <a:srgbClr val="000000"/>
                </a:solidFill>
                <a:latin typeface="Times New Roman" panose="02020603050405020304" pitchFamily="65" charset="-122"/>
                <a:ea typeface="华文细黑" panose="02010600040101010101" pitchFamily="65" charset="-122"/>
              </a:rPr>
              <a:t>后</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传送带以此速度匀速转动。经过一段时间</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物块在传送带上留下了一</a:t>
            </a:r>
            <a:endParaRPr lang="en-US" altLang="zh-CN" sz="24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30000"/>
              </a:lnSpc>
              <a:spcBef>
                <a:spcPts val="145"/>
              </a:spcBef>
            </a:pPr>
            <a:r>
              <a:rPr lang="zh-CN" altLang="en-US" sz="2400" kern="0" dirty="0">
                <a:solidFill>
                  <a:srgbClr val="000000"/>
                </a:solidFill>
                <a:latin typeface="Times New Roman" panose="02020603050405020304" pitchFamily="65" charset="-122"/>
                <a:ea typeface="华文细黑" panose="02010600040101010101" pitchFamily="65" charset="-122"/>
              </a:rPr>
              <a:t>段红色痕迹后相对于传送带静止。已知物块和传送带之间的动摩擦因数为</a:t>
            </a:r>
            <a:r>
              <a:rPr lang="en-US" altLang="zh-CN" sz="2400" i="1" kern="0" dirty="0">
                <a:solidFill>
                  <a:srgbClr val="000000"/>
                </a:solidFill>
                <a:latin typeface="Times New Roman" panose="02020603050405020304" pitchFamily="65" charset="-122"/>
                <a:ea typeface="华文细黑" panose="02010600040101010101" pitchFamily="65" charset="-122"/>
              </a:rPr>
              <a:t>μ</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且</a:t>
            </a:r>
            <a:r>
              <a:rPr lang="en-US" altLang="zh-CN" sz="2400" i="1" kern="0" dirty="0">
                <a:solidFill>
                  <a:srgbClr val="000000"/>
                </a:solidFill>
                <a:latin typeface="Times New Roman" panose="02020603050405020304" pitchFamily="65" charset="-122"/>
                <a:ea typeface="华文细黑" panose="02010600040101010101" pitchFamily="65" charset="-122"/>
              </a:rPr>
              <a:t>μ</a:t>
            </a:r>
            <a:r>
              <a:rPr lang="en-US" altLang="zh-CN" sz="2400" kern="0" dirty="0">
                <a:solidFill>
                  <a:srgbClr val="000000"/>
                </a:solidFill>
                <a:latin typeface="Times New Roman" panose="02020603050405020304" pitchFamily="65" charset="-122"/>
                <a:ea typeface="华文细黑" panose="02010600040101010101" pitchFamily="65" charset="-122"/>
              </a:rPr>
              <a:t>&lt;  </a:t>
            </a:r>
            <a:r>
              <a:rPr lang="zh-CN" altLang="en-US" sz="2400" kern="0" spc="-734" dirty="0">
                <a:solidFill>
                  <a:srgbClr val="000000"/>
                </a:solidFill>
                <a:latin typeface="Times New Roman" panose="02020603050405020304" pitchFamily="65" charset="-122"/>
                <a:ea typeface="华文细黑" panose="02010600040101010101" pitchFamily="65" charset="-122"/>
              </a:rPr>
              <a:t> </a:t>
            </a:r>
            <a:r>
              <a:rPr lang="en-US" altLang="zh-CN" sz="2400" kern="0" dirty="0">
                <a:solidFill>
                  <a:srgbClr val="000000"/>
                </a:solidFill>
                <a:latin typeface="Times New Roman" panose="02020603050405020304" pitchFamily="65" charset="-122"/>
                <a:ea typeface="华文细黑" panose="02010600040101010101" pitchFamily="65" charset="-122"/>
              </a:rPr>
              <a:t>,</a:t>
            </a:r>
          </a:p>
          <a:p>
            <a:pPr eaLnBrk="0" latinLnBrk="1" hangingPunct="0">
              <a:lnSpc>
                <a:spcPct val="130000"/>
              </a:lnSpc>
              <a:spcBef>
                <a:spcPts val="145"/>
              </a:spcBef>
            </a:pPr>
            <a:r>
              <a:rPr lang="zh-CN" altLang="en-US" sz="2400" kern="0" dirty="0">
                <a:solidFill>
                  <a:srgbClr val="000000"/>
                </a:solidFill>
                <a:latin typeface="Times New Roman" panose="02020603050405020304" pitchFamily="65" charset="-122"/>
                <a:ea typeface="华文细黑" panose="02010600040101010101" pitchFamily="65" charset="-122"/>
              </a:rPr>
              <a:t>最大静摩擦力等于滑动摩擦力。求红色痕迹的长度</a:t>
            </a:r>
            <a:r>
              <a:rPr lang="en-US" altLang="zh-CN" sz="2400" i="1" kern="0" dirty="0">
                <a:solidFill>
                  <a:srgbClr val="000000"/>
                </a:solidFill>
                <a:latin typeface="Times New Roman" panose="02020603050405020304" pitchFamily="65" charset="-122"/>
                <a:ea typeface="华文细黑" panose="02010600040101010101" pitchFamily="65" charset="-122"/>
              </a:rPr>
              <a:t>s</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a:p>
            <a:pPr marL="0" indent="0" eaLnBrk="0" latinLnBrk="1" hangingPunct="0">
              <a:lnSpc>
                <a:spcPct val="130000"/>
              </a:lnSpc>
              <a:spcBef>
                <a:spcPts val="145"/>
              </a:spcBef>
              <a:buNone/>
            </a:pPr>
            <a:endParaRPr lang="zh-CN" altLang="en-US" dirty="0"/>
          </a:p>
        </p:txBody>
      </p:sp>
      <p:pic>
        <p:nvPicPr>
          <p:cNvPr id="3" name="图片 3" descr="textimage53.jpe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7308230" y="1829752"/>
            <a:ext cx="1375796" cy="1150823"/>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1495379041"/>
              </p:ext>
            </p:extLst>
          </p:nvPr>
        </p:nvGraphicFramePr>
        <p:xfrm>
          <a:off x="1014393" y="1698793"/>
          <a:ext cx="1247775" cy="809625"/>
        </p:xfrm>
        <a:graphic>
          <a:graphicData uri="http://schemas.openxmlformats.org/presentationml/2006/ole">
            <mc:AlternateContent xmlns:mc="http://schemas.openxmlformats.org/markup-compatibility/2006">
              <mc:Choice xmlns:v="urn:schemas-microsoft-com:vml" Requires="v">
                <p:oleObj name="Equation" r:id="rId4" imgW="32918400" imgH="21336000" progId="Equation.DSMT4">
                  <p:embed/>
                </p:oleObj>
              </mc:Choice>
              <mc:Fallback>
                <p:oleObj name="Equation" r:id="rId4" imgW="32918400" imgH="21336000" progId="Equation.DSMT4">
                  <p:embed/>
                  <p:pic>
                    <p:nvPicPr>
                      <p:cNvPr id="0" name="图片 18432"/>
                      <p:cNvPicPr>
                        <a:picLocks noChangeAspect="1"/>
                      </p:cNvPicPr>
                      <p:nvPr/>
                    </p:nvPicPr>
                    <p:blipFill>
                      <a:blip r:embed="rId5"/>
                      <a:stretch>
                        <a:fillRect/>
                      </a:stretch>
                    </p:blipFill>
                    <p:spPr>
                      <a:xfrm>
                        <a:off x="1014393" y="1698793"/>
                        <a:ext cx="1247775" cy="809625"/>
                      </a:xfrm>
                      <a:prstGeom prst="rect">
                        <a:avLst/>
                      </a:prstGeom>
                      <a:noFill/>
                      <a:ln w="9525">
                        <a:noFill/>
                      </a:ln>
                    </p:spPr>
                  </p:pic>
                </p:oleObj>
              </mc:Fallback>
            </mc:AlternateContent>
          </a:graphicData>
        </a:graphic>
      </p:graphicFrame>
      <p:pic>
        <p:nvPicPr>
          <p:cNvPr id="4" name="图片 3" descr="textimage54.jpeg">
            <a:extLst>
              <a:ext uri="{FF2B5EF4-FFF2-40B4-BE49-F238E27FC236}">
                <a16:creationId xmlns:a16="http://schemas.microsoft.com/office/drawing/2014/main" id="{AF6C38F7-35A8-A66D-D64B-67B2C3350EC1}"/>
              </a:ext>
            </a:extLst>
          </p:cNvPr>
          <p:cNvPicPr>
            <a:picLocks noChangeAspect="1"/>
          </p:cNvPicPr>
          <p:nvPr/>
        </p:nvPicPr>
        <p:blipFill>
          <a:blip r:embed="rId6"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9425830" y="1966678"/>
            <a:ext cx="1375795" cy="876969"/>
          </a:xfrm>
          <a:prstGeom prst="rect">
            <a:avLst/>
          </a:prstGeom>
        </p:spPr>
      </p:pic>
      <p:graphicFrame>
        <p:nvGraphicFramePr>
          <p:cNvPr id="6" name="对象 5">
            <a:extLst>
              <a:ext uri="{FF2B5EF4-FFF2-40B4-BE49-F238E27FC236}">
                <a16:creationId xmlns:a16="http://schemas.microsoft.com/office/drawing/2014/main" id="{5F0AF64D-7E9D-575B-2C6E-4FEFBF2EA8E9}"/>
              </a:ext>
            </a:extLst>
          </p:cNvPr>
          <p:cNvGraphicFramePr>
            <a:graphicFrameLocks noChangeAspect="1"/>
          </p:cNvGraphicFramePr>
          <p:nvPr>
            <p:extLst>
              <p:ext uri="{D42A27DB-BD31-4B8C-83A1-F6EECF244321}">
                <p14:modId xmlns:p14="http://schemas.microsoft.com/office/powerpoint/2010/main" val="4212117370"/>
              </p:ext>
            </p:extLst>
          </p:nvPr>
        </p:nvGraphicFramePr>
        <p:xfrm>
          <a:off x="10801625" y="4794126"/>
          <a:ext cx="323850" cy="714375"/>
        </p:xfrm>
        <a:graphic>
          <a:graphicData uri="http://schemas.openxmlformats.org/presentationml/2006/ole">
            <mc:AlternateContent xmlns:mc="http://schemas.openxmlformats.org/markup-compatibility/2006">
              <mc:Choice xmlns:v="urn:schemas-microsoft-com:vml" Requires="v">
                <p:oleObj name="Equation" r:id="rId7" imgW="8534400" imgH="18897600" progId="Equation.DSMT4">
                  <p:embed/>
                </p:oleObj>
              </mc:Choice>
              <mc:Fallback>
                <p:oleObj name="Equation" r:id="rId7" imgW="8534400" imgH="18897600" progId="Equation.DSMT4">
                  <p:embed/>
                  <p:pic>
                    <p:nvPicPr>
                      <p:cNvPr id="5" name="对象 4"/>
                      <p:cNvPicPr>
                        <a:picLocks noChangeAspect="1"/>
                      </p:cNvPicPr>
                      <p:nvPr/>
                    </p:nvPicPr>
                    <p:blipFill>
                      <a:blip r:embed="rId8"/>
                      <a:stretch>
                        <a:fillRect/>
                      </a:stretch>
                    </p:blipFill>
                    <p:spPr>
                      <a:xfrm>
                        <a:off x="10801625" y="4794126"/>
                        <a:ext cx="323850" cy="714375"/>
                      </a:xfrm>
                      <a:prstGeom prst="rect">
                        <a:avLst/>
                      </a:prstGeom>
                      <a:noFill/>
                      <a:ln w="9525">
                        <a:noFill/>
                      </a:ln>
                    </p:spPr>
                  </p:pic>
                </p:oleObj>
              </mc:Fallback>
            </mc:AlternateContent>
          </a:graphicData>
        </a:graphic>
      </p:graphicFrame>
      <p:sp>
        <p:nvSpPr>
          <p:cNvPr id="8" name="TextBox 2">
            <a:extLst>
              <a:ext uri="{FF2B5EF4-FFF2-40B4-BE49-F238E27FC236}">
                <a16:creationId xmlns:a16="http://schemas.microsoft.com/office/drawing/2014/main" id="{F106F462-0994-8275-9D1A-649AD418C29F}"/>
              </a:ext>
            </a:extLst>
          </p:cNvPr>
          <p:cNvSpPr txBox="1"/>
          <p:nvPr/>
        </p:nvSpPr>
        <p:spPr>
          <a:xfrm>
            <a:off x="468000" y="5147738"/>
            <a:ext cx="6365692" cy="12814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(1)</a:t>
            </a:r>
            <a:r>
              <a:rPr lang="zh-CN" altLang="en-US" sz="2410" kern="0" dirty="0">
                <a:solidFill>
                  <a:srgbClr val="000000"/>
                </a:solidFill>
                <a:latin typeface="Times New Roman" panose="02020603050405020304"/>
                <a:ea typeface="楷体_GB2312" pitchFamily="65" charset="-122"/>
              </a:rPr>
              <a:t>①</a:t>
            </a:r>
            <a:r>
              <a:rPr lang="zh-CN" altLang="en-US" sz="2975" kern="0" spc="-1099"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230" kern="0" spc="96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a:ea typeface="楷体_GB2312" pitchFamily="65" charset="-122"/>
              </a:rPr>
              <a:t>②</a:t>
            </a:r>
            <a:r>
              <a:rPr lang="zh-CN" altLang="en-US" sz="3405" kern="0" spc="79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(2)</a:t>
            </a:r>
            <a:r>
              <a:rPr lang="zh-CN" altLang="en-US" sz="3405" kern="0" spc="79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450" kern="0" spc="151"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9" name="对象 8">
            <a:extLst>
              <a:ext uri="{FF2B5EF4-FFF2-40B4-BE49-F238E27FC236}">
                <a16:creationId xmlns:a16="http://schemas.microsoft.com/office/drawing/2014/main" id="{54D649B9-927A-829B-838E-2BCAE968196D}"/>
              </a:ext>
            </a:extLst>
          </p:cNvPr>
          <p:cNvGraphicFramePr>
            <a:graphicFrameLocks noChangeAspect="1"/>
          </p:cNvGraphicFramePr>
          <p:nvPr>
            <p:extLst>
              <p:ext uri="{D42A27DB-BD31-4B8C-83A1-F6EECF244321}">
                <p14:modId xmlns:p14="http://schemas.microsoft.com/office/powerpoint/2010/main" val="125316535"/>
              </p:ext>
            </p:extLst>
          </p:nvPr>
        </p:nvGraphicFramePr>
        <p:xfrm>
          <a:off x="2048800" y="5870007"/>
          <a:ext cx="238124" cy="657224"/>
        </p:xfrm>
        <a:graphic>
          <a:graphicData uri="http://schemas.openxmlformats.org/presentationml/2006/ole">
            <mc:AlternateContent xmlns:mc="http://schemas.openxmlformats.org/markup-compatibility/2006">
              <mc:Choice xmlns:v="urn:schemas-microsoft-com:vml" Requires="v">
                <p:oleObj name="Equation" r:id="rId9" imgW="6400800" imgH="17373600" progId="Equation.DSMT4">
                  <p:embed/>
                </p:oleObj>
              </mc:Choice>
              <mc:Fallback>
                <p:oleObj name="Equation" r:id="rId9" imgW="6400800" imgH="17373600" progId="Equation.DSMT4">
                  <p:embed/>
                  <p:pic>
                    <p:nvPicPr>
                      <p:cNvPr id="4" name="对象 3"/>
                      <p:cNvPicPr>
                        <a:picLocks noChangeAspect="1"/>
                      </p:cNvPicPr>
                      <p:nvPr/>
                    </p:nvPicPr>
                    <p:blipFill>
                      <a:blip r:embed="rId10"/>
                      <a:stretch>
                        <a:fillRect/>
                      </a:stretch>
                    </p:blipFill>
                    <p:spPr>
                      <a:xfrm>
                        <a:off x="2048800" y="5870007"/>
                        <a:ext cx="238124" cy="657224"/>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84DEF14B-3ECE-52B3-AD7B-1FF6A2A14CB3}"/>
              </a:ext>
            </a:extLst>
          </p:cNvPr>
          <p:cNvGraphicFramePr>
            <a:graphicFrameLocks noChangeAspect="1"/>
          </p:cNvGraphicFramePr>
          <p:nvPr>
            <p:extLst>
              <p:ext uri="{D42A27DB-BD31-4B8C-83A1-F6EECF244321}">
                <p14:modId xmlns:p14="http://schemas.microsoft.com/office/powerpoint/2010/main" val="3301210045"/>
              </p:ext>
            </p:extLst>
          </p:nvPr>
        </p:nvGraphicFramePr>
        <p:xfrm>
          <a:off x="2459499" y="5869895"/>
          <a:ext cx="533399" cy="714374"/>
        </p:xfrm>
        <a:graphic>
          <a:graphicData uri="http://schemas.openxmlformats.org/presentationml/2006/ole">
            <mc:AlternateContent xmlns:mc="http://schemas.openxmlformats.org/markup-compatibility/2006">
              <mc:Choice xmlns:v="urn:schemas-microsoft-com:vml" Requires="v">
                <p:oleObj name="Equation" r:id="rId11" imgW="14020800" imgH="18897600" progId="Equation.DSMT4">
                  <p:embed/>
                </p:oleObj>
              </mc:Choice>
              <mc:Fallback>
                <p:oleObj name="Equation" r:id="rId11" imgW="14020800" imgH="18897600" progId="Equation.DSMT4">
                  <p:embed/>
                  <p:pic>
                    <p:nvPicPr>
                      <p:cNvPr id="5" name="对象 4"/>
                      <p:cNvPicPr>
                        <a:picLocks noChangeAspect="1"/>
                      </p:cNvPicPr>
                      <p:nvPr/>
                    </p:nvPicPr>
                    <p:blipFill>
                      <a:blip r:embed="rId12"/>
                      <a:stretch>
                        <a:fillRect/>
                      </a:stretch>
                    </p:blipFill>
                    <p:spPr>
                      <a:xfrm>
                        <a:off x="2459499" y="5869895"/>
                        <a:ext cx="533399" cy="714374"/>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D2960BEC-3775-718C-B9AB-0BC606AEDB7C}"/>
              </a:ext>
            </a:extLst>
          </p:cNvPr>
          <p:cNvGraphicFramePr>
            <a:graphicFrameLocks noChangeAspect="1"/>
          </p:cNvGraphicFramePr>
          <p:nvPr>
            <p:extLst>
              <p:ext uri="{D42A27DB-BD31-4B8C-83A1-F6EECF244321}">
                <p14:modId xmlns:p14="http://schemas.microsoft.com/office/powerpoint/2010/main" val="3685664025"/>
              </p:ext>
            </p:extLst>
          </p:nvPr>
        </p:nvGraphicFramePr>
        <p:xfrm>
          <a:off x="3604899" y="5832874"/>
          <a:ext cx="533399" cy="752474"/>
        </p:xfrm>
        <a:graphic>
          <a:graphicData uri="http://schemas.openxmlformats.org/presentationml/2006/ole">
            <mc:AlternateContent xmlns:mc="http://schemas.openxmlformats.org/markup-compatibility/2006">
              <mc:Choice xmlns:v="urn:schemas-microsoft-com:vml" Requires="v">
                <p:oleObj name="Equation" r:id="rId13" imgW="14020800" imgH="19812000" progId="Equation.DSMT4">
                  <p:embed/>
                </p:oleObj>
              </mc:Choice>
              <mc:Fallback>
                <p:oleObj name="Equation" r:id="rId13" imgW="14020800" imgH="19812000" progId="Equation.DSMT4">
                  <p:embed/>
                  <p:pic>
                    <p:nvPicPr>
                      <p:cNvPr id="6" name="对象 5"/>
                      <p:cNvPicPr>
                        <a:picLocks noChangeAspect="1"/>
                      </p:cNvPicPr>
                      <p:nvPr/>
                    </p:nvPicPr>
                    <p:blipFill>
                      <a:blip r:embed="rId14"/>
                      <a:stretch>
                        <a:fillRect/>
                      </a:stretch>
                    </p:blipFill>
                    <p:spPr>
                      <a:xfrm>
                        <a:off x="3604899" y="5832874"/>
                        <a:ext cx="533399" cy="752474"/>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CB6C6DD6-79A9-B802-994A-49B4EE8B8C09}"/>
              </a:ext>
            </a:extLst>
          </p:cNvPr>
          <p:cNvGraphicFramePr>
            <a:graphicFrameLocks noChangeAspect="1"/>
          </p:cNvGraphicFramePr>
          <p:nvPr>
            <p:extLst>
              <p:ext uri="{D42A27DB-BD31-4B8C-83A1-F6EECF244321}">
                <p14:modId xmlns:p14="http://schemas.microsoft.com/office/powerpoint/2010/main" val="3400857741"/>
              </p:ext>
            </p:extLst>
          </p:nvPr>
        </p:nvGraphicFramePr>
        <p:xfrm>
          <a:off x="4801099" y="5832874"/>
          <a:ext cx="533399" cy="752474"/>
        </p:xfrm>
        <a:graphic>
          <a:graphicData uri="http://schemas.openxmlformats.org/presentationml/2006/ole">
            <mc:AlternateContent xmlns:mc="http://schemas.openxmlformats.org/markup-compatibility/2006">
              <mc:Choice xmlns:v="urn:schemas-microsoft-com:vml" Requires="v">
                <p:oleObj name="Equation" r:id="rId15" imgW="14020800" imgH="19812000" progId="Equation.DSMT4">
                  <p:embed/>
                </p:oleObj>
              </mc:Choice>
              <mc:Fallback>
                <p:oleObj name="Equation" r:id="rId15" imgW="14020800" imgH="19812000" progId="Equation.DSMT4">
                  <p:embed/>
                  <p:pic>
                    <p:nvPicPr>
                      <p:cNvPr id="7" name="对象 6"/>
                      <p:cNvPicPr>
                        <a:picLocks noChangeAspect="1"/>
                      </p:cNvPicPr>
                      <p:nvPr/>
                    </p:nvPicPr>
                    <p:blipFill>
                      <a:blip r:embed="rId16"/>
                      <a:stretch>
                        <a:fillRect/>
                      </a:stretch>
                    </p:blipFill>
                    <p:spPr>
                      <a:xfrm>
                        <a:off x="4801099" y="5832874"/>
                        <a:ext cx="533399" cy="752474"/>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B0A9A23D-6C64-CFCB-2CD6-0F12ADF70E44}"/>
              </a:ext>
            </a:extLst>
          </p:cNvPr>
          <p:cNvGraphicFramePr>
            <a:graphicFrameLocks noChangeAspect="1"/>
          </p:cNvGraphicFramePr>
          <p:nvPr>
            <p:extLst>
              <p:ext uri="{D42A27DB-BD31-4B8C-83A1-F6EECF244321}">
                <p14:modId xmlns:p14="http://schemas.microsoft.com/office/powerpoint/2010/main" val="3246025077"/>
              </p:ext>
            </p:extLst>
          </p:nvPr>
        </p:nvGraphicFramePr>
        <p:xfrm>
          <a:off x="5436400" y="5841990"/>
          <a:ext cx="457199" cy="761999"/>
        </p:xfrm>
        <a:graphic>
          <a:graphicData uri="http://schemas.openxmlformats.org/presentationml/2006/ole">
            <mc:AlternateContent xmlns:mc="http://schemas.openxmlformats.org/markup-compatibility/2006">
              <mc:Choice xmlns:v="urn:schemas-microsoft-com:vml" Requires="v">
                <p:oleObj name="Equation" r:id="rId17" imgW="12192000" imgH="20116800" progId="Equation.DSMT4">
                  <p:embed/>
                </p:oleObj>
              </mc:Choice>
              <mc:Fallback>
                <p:oleObj name="Equation" r:id="rId17" imgW="12192000" imgH="20116800" progId="Equation.DSMT4">
                  <p:embed/>
                  <p:pic>
                    <p:nvPicPr>
                      <p:cNvPr id="8" name="对象 7"/>
                      <p:cNvPicPr>
                        <a:picLocks noChangeAspect="1"/>
                      </p:cNvPicPr>
                      <p:nvPr/>
                    </p:nvPicPr>
                    <p:blipFill>
                      <a:blip r:embed="rId18"/>
                      <a:stretch>
                        <a:fillRect/>
                      </a:stretch>
                    </p:blipFill>
                    <p:spPr>
                      <a:xfrm>
                        <a:off x="5436400" y="5841990"/>
                        <a:ext cx="457199" cy="761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43956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DE0000"/>
                </a:solidFill>
                <a:ea typeface="微软雅黑" panose="020B0503020204020204" pitchFamily="34" charset="-122"/>
              </a:rPr>
              <a:t>析</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    (1)①物块刚放上传送带时,物块受水平向右的滑动摩擦力</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根据牛顿第二定律可得,物块的加速度</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13"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μg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物块加速到与传送带共速的时间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209"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物块在加速阶段通过的水平位移</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155" kern="0" spc="-231"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415" kern="0" spc="784"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7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接下来物块做匀速直线运动,物块匀速到达传送带右端的时间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2452"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14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15" dirty="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物块从左端到达右端的时间</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147"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915" dirty="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816880743"/>
              </p:ext>
            </p:extLst>
          </p:nvPr>
        </p:nvGraphicFramePr>
        <p:xfrm>
          <a:off x="5765188" y="1011882"/>
          <a:ext cx="276225" cy="657225"/>
        </p:xfrm>
        <a:graphic>
          <a:graphicData uri="http://schemas.openxmlformats.org/presentationml/2006/ole">
            <mc:AlternateContent xmlns:mc="http://schemas.openxmlformats.org/markup-compatibility/2006">
              <mc:Choice xmlns:v="urn:schemas-microsoft-com:vml" Requires="v">
                <p:oleObj name="Equation" r:id="rId3" imgW="7315200" imgH="17373600" progId="Equation.DSMT4">
                  <p:embed/>
                </p:oleObj>
              </mc:Choice>
              <mc:Fallback>
                <p:oleObj name="Equation" r:id="rId3" imgW="7315200" imgH="17373600" progId="Equation.DSMT4">
                  <p:embed/>
                  <p:pic>
                    <p:nvPicPr>
                      <p:cNvPr id="0" name="图片 21504"/>
                      <p:cNvPicPr>
                        <a:picLocks noChangeAspect="1"/>
                      </p:cNvPicPr>
                      <p:nvPr/>
                    </p:nvPicPr>
                    <p:blipFill>
                      <a:blip r:embed="rId4"/>
                      <a:stretch>
                        <a:fillRect/>
                      </a:stretch>
                    </p:blipFill>
                    <p:spPr>
                      <a:xfrm>
                        <a:off x="5765188" y="1011882"/>
                        <a:ext cx="27622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973824457"/>
              </p:ext>
            </p:extLst>
          </p:nvPr>
        </p:nvGraphicFramePr>
        <p:xfrm>
          <a:off x="5086089" y="1763651"/>
          <a:ext cx="219075" cy="657225"/>
        </p:xfrm>
        <a:graphic>
          <a:graphicData uri="http://schemas.openxmlformats.org/presentationml/2006/ole">
            <mc:AlternateContent xmlns:mc="http://schemas.openxmlformats.org/markup-compatibility/2006">
              <mc:Choice xmlns:v="urn:schemas-microsoft-com:vml" Requires="v">
                <p:oleObj name="Equation" r:id="rId5" imgW="5791200" imgH="17373600" progId="Equation.DSMT4">
                  <p:embed/>
                </p:oleObj>
              </mc:Choice>
              <mc:Fallback>
                <p:oleObj name="Equation" r:id="rId5" imgW="5791200" imgH="17373600" progId="Equation.DSMT4">
                  <p:embed/>
                  <p:pic>
                    <p:nvPicPr>
                      <p:cNvPr id="0" name="图片 21505"/>
                      <p:cNvPicPr>
                        <a:picLocks noChangeAspect="1"/>
                      </p:cNvPicPr>
                      <p:nvPr/>
                    </p:nvPicPr>
                    <p:blipFill>
                      <a:blip r:embed="rId6"/>
                      <a:stretch>
                        <a:fillRect/>
                      </a:stretch>
                    </p:blipFill>
                    <p:spPr>
                      <a:xfrm>
                        <a:off x="5086089" y="1763651"/>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736409360"/>
              </p:ext>
            </p:extLst>
          </p:nvPr>
        </p:nvGraphicFramePr>
        <p:xfrm>
          <a:off x="5477738" y="1763539"/>
          <a:ext cx="390524" cy="714375"/>
        </p:xfrm>
        <a:graphic>
          <a:graphicData uri="http://schemas.openxmlformats.org/presentationml/2006/ole">
            <mc:AlternateContent xmlns:mc="http://schemas.openxmlformats.org/markup-compatibility/2006">
              <mc:Choice xmlns:v="urn:schemas-microsoft-com:vml" Requires="v">
                <p:oleObj name="Equation" r:id="rId7" imgW="10363200" imgH="18897600" progId="Equation.DSMT4">
                  <p:embed/>
                </p:oleObj>
              </mc:Choice>
              <mc:Fallback>
                <p:oleObj name="Equation" r:id="rId7" imgW="10363200" imgH="18897600" progId="Equation.DSMT4">
                  <p:embed/>
                  <p:pic>
                    <p:nvPicPr>
                      <p:cNvPr id="0" name="图片 21506"/>
                      <p:cNvPicPr>
                        <a:picLocks noChangeAspect="1"/>
                      </p:cNvPicPr>
                      <p:nvPr/>
                    </p:nvPicPr>
                    <p:blipFill>
                      <a:blip r:embed="rId8"/>
                      <a:stretch>
                        <a:fillRect/>
                      </a:stretch>
                    </p:blipFill>
                    <p:spPr>
                      <a:xfrm>
                        <a:off x="5477738" y="1763539"/>
                        <a:ext cx="390524"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61595281"/>
              </p:ext>
            </p:extLst>
          </p:nvPr>
        </p:nvGraphicFramePr>
        <p:xfrm>
          <a:off x="5135713" y="2521415"/>
          <a:ext cx="371474" cy="695324"/>
        </p:xfrm>
        <a:graphic>
          <a:graphicData uri="http://schemas.openxmlformats.org/presentationml/2006/ole">
            <mc:AlternateContent xmlns:mc="http://schemas.openxmlformats.org/markup-compatibility/2006">
              <mc:Choice xmlns:v="urn:schemas-microsoft-com:vml" Requires="v">
                <p:oleObj name="Equation" r:id="rId9" imgW="9753600" imgH="18288000" progId="Equation.DSMT4">
                  <p:embed/>
                </p:oleObj>
              </mc:Choice>
              <mc:Fallback>
                <p:oleObj name="Equation" r:id="rId9" imgW="9753600" imgH="18288000" progId="Equation.DSMT4">
                  <p:embed/>
                  <p:pic>
                    <p:nvPicPr>
                      <p:cNvPr id="0" name="图片 21507"/>
                      <p:cNvPicPr>
                        <a:picLocks noChangeAspect="1"/>
                      </p:cNvPicPr>
                      <p:nvPr/>
                    </p:nvPicPr>
                    <p:blipFill>
                      <a:blip r:embed="rId10"/>
                      <a:stretch>
                        <a:fillRect/>
                      </a:stretch>
                    </p:blipFill>
                    <p:spPr>
                      <a:xfrm>
                        <a:off x="5135713" y="2521415"/>
                        <a:ext cx="371474" cy="6953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84992136"/>
              </p:ext>
            </p:extLst>
          </p:nvPr>
        </p:nvGraphicFramePr>
        <p:xfrm>
          <a:off x="5679761" y="2522121"/>
          <a:ext cx="533399" cy="752475"/>
        </p:xfrm>
        <a:graphic>
          <a:graphicData uri="http://schemas.openxmlformats.org/presentationml/2006/ole">
            <mc:AlternateContent xmlns:mc="http://schemas.openxmlformats.org/markup-compatibility/2006">
              <mc:Choice xmlns:v="urn:schemas-microsoft-com:vml" Requires="v">
                <p:oleObj name="Equation" r:id="rId11" imgW="14020800" imgH="19812000" progId="Equation.DSMT4">
                  <p:embed/>
                </p:oleObj>
              </mc:Choice>
              <mc:Fallback>
                <p:oleObj name="Equation" r:id="rId11" imgW="14020800" imgH="19812000" progId="Equation.DSMT4">
                  <p:embed/>
                  <p:pic>
                    <p:nvPicPr>
                      <p:cNvPr id="0" name="图片 21508"/>
                      <p:cNvPicPr>
                        <a:picLocks noChangeAspect="1"/>
                      </p:cNvPicPr>
                      <p:nvPr/>
                    </p:nvPicPr>
                    <p:blipFill>
                      <a:blip r:embed="rId12"/>
                      <a:stretch>
                        <a:fillRect/>
                      </a:stretch>
                    </p:blipFill>
                    <p:spPr>
                      <a:xfrm>
                        <a:off x="5679761" y="2522121"/>
                        <a:ext cx="533399" cy="7524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806241989"/>
              </p:ext>
            </p:extLst>
          </p:nvPr>
        </p:nvGraphicFramePr>
        <p:xfrm>
          <a:off x="8834589" y="3347907"/>
          <a:ext cx="695325" cy="657225"/>
        </p:xfrm>
        <a:graphic>
          <a:graphicData uri="http://schemas.openxmlformats.org/presentationml/2006/ole">
            <mc:AlternateContent xmlns:mc="http://schemas.openxmlformats.org/markup-compatibility/2006">
              <mc:Choice xmlns:v="urn:schemas-microsoft-com:vml" Requires="v">
                <p:oleObj name="Equation" r:id="rId13" imgW="18288000" imgH="17373600" progId="Equation.DSMT4">
                  <p:embed/>
                </p:oleObj>
              </mc:Choice>
              <mc:Fallback>
                <p:oleObj name="Equation" r:id="rId13" imgW="18288000" imgH="17373600" progId="Equation.DSMT4">
                  <p:embed/>
                  <p:pic>
                    <p:nvPicPr>
                      <p:cNvPr id="0" name="图片 21509"/>
                      <p:cNvPicPr>
                        <a:picLocks noChangeAspect="1"/>
                      </p:cNvPicPr>
                      <p:nvPr/>
                    </p:nvPicPr>
                    <p:blipFill>
                      <a:blip r:embed="rId14"/>
                      <a:stretch>
                        <a:fillRect/>
                      </a:stretch>
                    </p:blipFill>
                    <p:spPr>
                      <a:xfrm>
                        <a:off x="8834589" y="3347907"/>
                        <a:ext cx="69532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544119577"/>
              </p:ext>
            </p:extLst>
          </p:nvPr>
        </p:nvGraphicFramePr>
        <p:xfrm>
          <a:off x="9702488" y="3347907"/>
          <a:ext cx="238124" cy="657224"/>
        </p:xfrm>
        <a:graphic>
          <a:graphicData uri="http://schemas.openxmlformats.org/presentationml/2006/ole">
            <mc:AlternateContent xmlns:mc="http://schemas.openxmlformats.org/markup-compatibility/2006">
              <mc:Choice xmlns:v="urn:schemas-microsoft-com:vml" Requires="v">
                <p:oleObj name="Equation" r:id="rId15" imgW="6400800" imgH="17373600" progId="Equation.DSMT4">
                  <p:embed/>
                </p:oleObj>
              </mc:Choice>
              <mc:Fallback>
                <p:oleObj name="Equation" r:id="rId15" imgW="6400800" imgH="17373600" progId="Equation.DSMT4">
                  <p:embed/>
                  <p:pic>
                    <p:nvPicPr>
                      <p:cNvPr id="0" name="图片 21510"/>
                      <p:cNvPicPr>
                        <a:picLocks noChangeAspect="1"/>
                      </p:cNvPicPr>
                      <p:nvPr/>
                    </p:nvPicPr>
                    <p:blipFill>
                      <a:blip r:embed="rId16"/>
                      <a:stretch>
                        <a:fillRect/>
                      </a:stretch>
                    </p:blipFill>
                    <p:spPr>
                      <a:xfrm>
                        <a:off x="9702488" y="3347907"/>
                        <a:ext cx="23812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170616930"/>
              </p:ext>
            </p:extLst>
          </p:nvPr>
        </p:nvGraphicFramePr>
        <p:xfrm>
          <a:off x="10042513" y="3347795"/>
          <a:ext cx="533399" cy="714375"/>
        </p:xfrm>
        <a:graphic>
          <a:graphicData uri="http://schemas.openxmlformats.org/presentationml/2006/ole">
            <mc:AlternateContent xmlns:mc="http://schemas.openxmlformats.org/markup-compatibility/2006">
              <mc:Choice xmlns:v="urn:schemas-microsoft-com:vml" Requires="v">
                <p:oleObj name="Equation" r:id="rId17" imgW="14020800" imgH="18897600" progId="Equation.DSMT4">
                  <p:embed/>
                </p:oleObj>
              </mc:Choice>
              <mc:Fallback>
                <p:oleObj name="Equation" r:id="rId17" imgW="14020800" imgH="18897600" progId="Equation.DSMT4">
                  <p:embed/>
                  <p:pic>
                    <p:nvPicPr>
                      <p:cNvPr id="0" name="图片 21511"/>
                      <p:cNvPicPr>
                        <a:picLocks noChangeAspect="1"/>
                      </p:cNvPicPr>
                      <p:nvPr/>
                    </p:nvPicPr>
                    <p:blipFill>
                      <a:blip r:embed="rId18"/>
                      <a:stretch>
                        <a:fillRect/>
                      </a:stretch>
                    </p:blipFill>
                    <p:spPr>
                      <a:xfrm>
                        <a:off x="10042513" y="3347795"/>
                        <a:ext cx="533399" cy="71437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733667017"/>
              </p:ext>
            </p:extLst>
          </p:nvPr>
        </p:nvGraphicFramePr>
        <p:xfrm>
          <a:off x="5065769" y="4121806"/>
          <a:ext cx="238125" cy="657225"/>
        </p:xfrm>
        <a:graphic>
          <a:graphicData uri="http://schemas.openxmlformats.org/presentationml/2006/ole">
            <mc:AlternateContent xmlns:mc="http://schemas.openxmlformats.org/markup-compatibility/2006">
              <mc:Choice xmlns:v="urn:schemas-microsoft-com:vml" Requires="v">
                <p:oleObj name="Equation" r:id="rId19" imgW="6400800" imgH="17373600" progId="Equation.DSMT4">
                  <p:embed/>
                </p:oleObj>
              </mc:Choice>
              <mc:Fallback>
                <p:oleObj name="Equation" r:id="rId19" imgW="6400800" imgH="17373600" progId="Equation.DSMT4">
                  <p:embed/>
                  <p:pic>
                    <p:nvPicPr>
                      <p:cNvPr id="0" name="图片 21512"/>
                      <p:cNvPicPr>
                        <a:picLocks noChangeAspect="1"/>
                      </p:cNvPicPr>
                      <p:nvPr/>
                    </p:nvPicPr>
                    <p:blipFill>
                      <a:blip r:embed="rId20"/>
                      <a:stretch>
                        <a:fillRect/>
                      </a:stretch>
                    </p:blipFill>
                    <p:spPr>
                      <a:xfrm>
                        <a:off x="5065769" y="4121806"/>
                        <a:ext cx="23812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863769439"/>
              </p:ext>
            </p:extLst>
          </p:nvPr>
        </p:nvGraphicFramePr>
        <p:xfrm>
          <a:off x="5476467" y="4121695"/>
          <a:ext cx="533399" cy="714375"/>
        </p:xfrm>
        <a:graphic>
          <a:graphicData uri="http://schemas.openxmlformats.org/presentationml/2006/ole">
            <mc:AlternateContent xmlns:mc="http://schemas.openxmlformats.org/markup-compatibility/2006">
              <mc:Choice xmlns:v="urn:schemas-microsoft-com:vml" Requires="v">
                <p:oleObj name="Equation" r:id="rId21" imgW="14020800" imgH="18897600" progId="Equation.DSMT4">
                  <p:embed/>
                </p:oleObj>
              </mc:Choice>
              <mc:Fallback>
                <p:oleObj name="Equation" r:id="rId21" imgW="14020800" imgH="18897600" progId="Equation.DSMT4">
                  <p:embed/>
                  <p:pic>
                    <p:nvPicPr>
                      <p:cNvPr id="0" name="图片 21513"/>
                      <p:cNvPicPr>
                        <a:picLocks noChangeAspect="1"/>
                      </p:cNvPicPr>
                      <p:nvPr/>
                    </p:nvPicPr>
                    <p:blipFill>
                      <a:blip r:embed="rId22"/>
                      <a:stretch>
                        <a:fillRect/>
                      </a:stretch>
                    </p:blipFill>
                    <p:spPr>
                      <a:xfrm>
                        <a:off x="5476467" y="4121695"/>
                        <a:ext cx="533399" cy="714375"/>
                      </a:xfrm>
                      <a:prstGeom prst="rect">
                        <a:avLst/>
                      </a:prstGeom>
                      <a:noFill/>
                      <a:ln w="9525">
                        <a:noFill/>
                      </a:ln>
                    </p:spPr>
                  </p:pic>
                </p:oleObj>
              </mc:Fallback>
            </mc:AlternateContent>
          </a:graphicData>
        </a:graphic>
      </p:graphicFrame>
      <p:sp>
        <p:nvSpPr>
          <p:cNvPr id="3" name="TextBox 2">
            <a:extLst>
              <a:ext uri="{FF2B5EF4-FFF2-40B4-BE49-F238E27FC236}">
                <a16:creationId xmlns:a16="http://schemas.microsoft.com/office/drawing/2014/main" id="{CAAC546E-0ECE-5981-9568-12400E58615E}"/>
              </a:ext>
            </a:extLst>
          </p:cNvPr>
          <p:cNvSpPr txBox="1"/>
          <p:nvPr/>
        </p:nvSpPr>
        <p:spPr>
          <a:xfrm>
            <a:off x="462663" y="4744658"/>
            <a:ext cx="11831400" cy="150784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②传送带在</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时间内通过的距离</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15" kern="0" spc="-34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50000"/>
              </a:lnSpc>
              <a:spcBef>
                <a:spcPts val="17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物块在传送带上留下的痕迹长度</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15" kern="0" spc="784"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4" name="对象 13">
            <a:extLst>
              <a:ext uri="{FF2B5EF4-FFF2-40B4-BE49-F238E27FC236}">
                <a16:creationId xmlns:a16="http://schemas.microsoft.com/office/drawing/2014/main" id="{442E7A2C-4BE3-C0AC-BBB6-F7F3A8F1D87E}"/>
              </a:ext>
            </a:extLst>
          </p:cNvPr>
          <p:cNvGraphicFramePr>
            <a:graphicFrameLocks noChangeAspect="1"/>
          </p:cNvGraphicFramePr>
          <p:nvPr>
            <p:extLst>
              <p:ext uri="{D42A27DB-BD31-4B8C-83A1-F6EECF244321}">
                <p14:modId xmlns:p14="http://schemas.microsoft.com/office/powerpoint/2010/main" val="2526929394"/>
              </p:ext>
            </p:extLst>
          </p:nvPr>
        </p:nvGraphicFramePr>
        <p:xfrm>
          <a:off x="5454622" y="4849448"/>
          <a:ext cx="390524" cy="752474"/>
        </p:xfrm>
        <a:graphic>
          <a:graphicData uri="http://schemas.openxmlformats.org/presentationml/2006/ole">
            <mc:AlternateContent xmlns:mc="http://schemas.openxmlformats.org/markup-compatibility/2006">
              <mc:Choice xmlns:v="urn:schemas-microsoft-com:vml" Requires="v">
                <p:oleObj name="Equation" r:id="rId23" imgW="10363200" imgH="19812000" progId="Equation.DSMT4">
                  <p:embed/>
                </p:oleObj>
              </mc:Choice>
              <mc:Fallback>
                <p:oleObj name="Equation" r:id="rId23" imgW="10363200" imgH="19812000" progId="Equation.DSMT4">
                  <p:embed/>
                  <p:pic>
                    <p:nvPicPr>
                      <p:cNvPr id="4" name="对象 3"/>
                      <p:cNvPicPr>
                        <a:picLocks noChangeAspect="1"/>
                      </p:cNvPicPr>
                      <p:nvPr/>
                    </p:nvPicPr>
                    <p:blipFill>
                      <a:blip r:embed="rId24"/>
                      <a:stretch>
                        <a:fillRect/>
                      </a:stretch>
                    </p:blipFill>
                    <p:spPr>
                      <a:xfrm>
                        <a:off x="5454622" y="4849448"/>
                        <a:ext cx="390524" cy="752474"/>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96FD7041-F8E7-7E54-2F06-906551048244}"/>
              </a:ext>
            </a:extLst>
          </p:cNvPr>
          <p:cNvGraphicFramePr>
            <a:graphicFrameLocks noChangeAspect="1"/>
          </p:cNvGraphicFramePr>
          <p:nvPr>
            <p:extLst>
              <p:ext uri="{D42A27DB-BD31-4B8C-83A1-F6EECF244321}">
                <p14:modId xmlns:p14="http://schemas.microsoft.com/office/powerpoint/2010/main" val="929858856"/>
              </p:ext>
            </p:extLst>
          </p:nvPr>
        </p:nvGraphicFramePr>
        <p:xfrm>
          <a:off x="5750629" y="5659805"/>
          <a:ext cx="533399" cy="752474"/>
        </p:xfrm>
        <a:graphic>
          <a:graphicData uri="http://schemas.openxmlformats.org/presentationml/2006/ole">
            <mc:AlternateContent xmlns:mc="http://schemas.openxmlformats.org/markup-compatibility/2006">
              <mc:Choice xmlns:v="urn:schemas-microsoft-com:vml" Requires="v">
                <p:oleObj name="Equation" r:id="rId25" imgW="14020800" imgH="19812000" progId="Equation.DSMT4">
                  <p:embed/>
                </p:oleObj>
              </mc:Choice>
              <mc:Fallback>
                <p:oleObj name="Equation" r:id="rId25" imgW="14020800" imgH="19812000" progId="Equation.DSMT4">
                  <p:embed/>
                  <p:pic>
                    <p:nvPicPr>
                      <p:cNvPr id="5" name="对象 4"/>
                      <p:cNvPicPr>
                        <a:picLocks noChangeAspect="1"/>
                      </p:cNvPicPr>
                      <p:nvPr/>
                    </p:nvPicPr>
                    <p:blipFill>
                      <a:blip r:embed="rId26"/>
                      <a:stretch>
                        <a:fillRect/>
                      </a:stretch>
                    </p:blipFill>
                    <p:spPr>
                      <a:xfrm>
                        <a:off x="5750629" y="5659805"/>
                        <a:ext cx="533399" cy="752474"/>
                      </a:xfrm>
                      <a:prstGeom prst="rect">
                        <a:avLst/>
                      </a:prstGeom>
                      <a:noFill/>
                      <a:ln w="9525">
                        <a:noFill/>
                      </a:ln>
                    </p:spPr>
                  </p:pic>
                </p:oleObj>
              </mc:Fallback>
            </mc:AlternateContent>
          </a:graphicData>
        </a:graphic>
      </p:graphicFrame>
      <p:pic>
        <p:nvPicPr>
          <p:cNvPr id="19" name="图片 3" descr="textimage53.jpeg">
            <a:extLst>
              <a:ext uri="{FF2B5EF4-FFF2-40B4-BE49-F238E27FC236}">
                <a16:creationId xmlns:a16="http://schemas.microsoft.com/office/drawing/2014/main" id="{DF4C3E90-49AF-9001-EB19-C968B6968DB4}"/>
              </a:ext>
            </a:extLst>
          </p:cNvPr>
          <p:cNvPicPr>
            <a:picLocks noChangeAspect="1"/>
          </p:cNvPicPr>
          <p:nvPr/>
        </p:nvPicPr>
        <p:blipFill>
          <a:blip r:embed="rId27"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8581364" y="1251909"/>
            <a:ext cx="1802617" cy="150784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C980-5F6E-C657-7BCC-A75C3200A24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43C0A08-E8FC-4E8B-02D4-A0862BAF7A3B}"/>
              </a:ext>
            </a:extLst>
          </p:cNvPr>
          <p:cNvSpPr txBox="1"/>
          <p:nvPr/>
        </p:nvSpPr>
        <p:spPr>
          <a:xfrm>
            <a:off x="431731" y="179909"/>
            <a:ext cx="11304726" cy="1254254"/>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 因为</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&lt;</a:t>
            </a:r>
            <a:r>
              <a:rPr lang="zh-CN" altLang="en-US" sz="3285" kern="0" spc="-734"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,所以在传送带开始运动时物块与传送带之间就发生了相对运动,根据牛顿第二定律可得物块的加速度</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913"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μg</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，传送带加速运动的时间</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315" kern="0" spc="-767"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46A3045C-F248-6069-1213-16D6243DD025}"/>
              </a:ext>
            </a:extLst>
          </p:cNvPr>
          <p:cNvGraphicFramePr>
            <a:graphicFrameLocks noChangeAspect="1"/>
          </p:cNvGraphicFramePr>
          <p:nvPr>
            <p:extLst>
              <p:ext uri="{D42A27DB-BD31-4B8C-83A1-F6EECF244321}">
                <p14:modId xmlns:p14="http://schemas.microsoft.com/office/powerpoint/2010/main" val="3405740310"/>
              </p:ext>
            </p:extLst>
          </p:nvPr>
        </p:nvGraphicFramePr>
        <p:xfrm>
          <a:off x="1835622" y="179909"/>
          <a:ext cx="323850" cy="714375"/>
        </p:xfrm>
        <a:graphic>
          <a:graphicData uri="http://schemas.openxmlformats.org/presentationml/2006/ole">
            <mc:AlternateContent xmlns:mc="http://schemas.openxmlformats.org/markup-compatibility/2006">
              <mc:Choice xmlns:v="urn:schemas-microsoft-com:vml" Requires="v">
                <p:oleObj name="Equation" r:id="rId3" imgW="8534400" imgH="18897600" progId="Equation.DSMT4">
                  <p:embed/>
                </p:oleObj>
              </mc:Choice>
              <mc:Fallback>
                <p:oleObj name="Equation" r:id="rId3" imgW="8534400" imgH="18897600" progId="Equation.DSMT4">
                  <p:embed/>
                  <p:pic>
                    <p:nvPicPr>
                      <p:cNvPr id="6" name="对象 5"/>
                      <p:cNvPicPr>
                        <a:picLocks noChangeAspect="1"/>
                      </p:cNvPicPr>
                      <p:nvPr/>
                    </p:nvPicPr>
                    <p:blipFill>
                      <a:blip r:embed="rId4"/>
                      <a:stretch>
                        <a:fillRect/>
                      </a:stretch>
                    </p:blipFill>
                    <p:spPr>
                      <a:xfrm>
                        <a:off x="1835622" y="179909"/>
                        <a:ext cx="323850" cy="714375"/>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BDB373AD-B8B5-727B-E29C-D7891A06E37F}"/>
              </a:ext>
            </a:extLst>
          </p:cNvPr>
          <p:cNvGraphicFramePr>
            <a:graphicFrameLocks noChangeAspect="1"/>
          </p:cNvGraphicFramePr>
          <p:nvPr>
            <p:extLst>
              <p:ext uri="{D42A27DB-BD31-4B8C-83A1-F6EECF244321}">
                <p14:modId xmlns:p14="http://schemas.microsoft.com/office/powerpoint/2010/main" val="1883825023"/>
              </p:ext>
            </p:extLst>
          </p:nvPr>
        </p:nvGraphicFramePr>
        <p:xfrm>
          <a:off x="4715942" y="910169"/>
          <a:ext cx="268099" cy="637892"/>
        </p:xfrm>
        <a:graphic>
          <a:graphicData uri="http://schemas.openxmlformats.org/presentationml/2006/ole">
            <mc:AlternateContent xmlns:mc="http://schemas.openxmlformats.org/markup-compatibility/2006">
              <mc:Choice xmlns:v="urn:schemas-microsoft-com:vml" Requires="v">
                <p:oleObj name="Equation" r:id="rId5" imgW="7315200" imgH="17373600" progId="Equation.DSMT4">
                  <p:embed/>
                </p:oleObj>
              </mc:Choice>
              <mc:Fallback>
                <p:oleObj name="Equation" r:id="rId5" imgW="7315200" imgH="17373600" progId="Equation.DSMT4">
                  <p:embed/>
                  <p:pic>
                    <p:nvPicPr>
                      <p:cNvPr id="7" name="对象 6"/>
                      <p:cNvPicPr>
                        <a:picLocks noChangeAspect="1"/>
                      </p:cNvPicPr>
                      <p:nvPr/>
                    </p:nvPicPr>
                    <p:blipFill>
                      <a:blip r:embed="rId6"/>
                      <a:stretch>
                        <a:fillRect/>
                      </a:stretch>
                    </p:blipFill>
                    <p:spPr>
                      <a:xfrm>
                        <a:off x="4715942" y="910169"/>
                        <a:ext cx="268099" cy="637892"/>
                      </a:xfrm>
                      <a:prstGeom prst="rect">
                        <a:avLst/>
                      </a:prstGeom>
                      <a:noFill/>
                      <a:ln w="9525">
                        <a:noFill/>
                      </a:ln>
                    </p:spPr>
                  </p:pic>
                </p:oleObj>
              </mc:Fallback>
            </mc:AlternateContent>
          </a:graphicData>
        </a:graphic>
      </p:graphicFrame>
      <p:graphicFrame>
        <p:nvGraphicFramePr>
          <p:cNvPr id="8" name="对象 7">
            <a:extLst>
              <a:ext uri="{FF2B5EF4-FFF2-40B4-BE49-F238E27FC236}">
                <a16:creationId xmlns:a16="http://schemas.microsoft.com/office/drawing/2014/main" id="{6A1618B4-E207-730A-3304-07F9D497A128}"/>
              </a:ext>
            </a:extLst>
          </p:cNvPr>
          <p:cNvGraphicFramePr>
            <a:graphicFrameLocks noChangeAspect="1"/>
          </p:cNvGraphicFramePr>
          <p:nvPr>
            <p:extLst>
              <p:ext uri="{D42A27DB-BD31-4B8C-83A1-F6EECF244321}">
                <p14:modId xmlns:p14="http://schemas.microsoft.com/office/powerpoint/2010/main" val="1523123880"/>
              </p:ext>
            </p:extLst>
          </p:nvPr>
        </p:nvGraphicFramePr>
        <p:xfrm>
          <a:off x="9108430" y="892634"/>
          <a:ext cx="323850" cy="723900"/>
        </p:xfrm>
        <a:graphic>
          <a:graphicData uri="http://schemas.openxmlformats.org/presentationml/2006/ole">
            <mc:AlternateContent xmlns:mc="http://schemas.openxmlformats.org/markup-compatibility/2006">
              <mc:Choice xmlns:v="urn:schemas-microsoft-com:vml" Requires="v">
                <p:oleObj name="Equation" r:id="rId7" imgW="8534400" imgH="19202400" progId="Equation.DSMT4">
                  <p:embed/>
                </p:oleObj>
              </mc:Choice>
              <mc:Fallback>
                <p:oleObj name="Equation" r:id="rId7" imgW="8534400" imgH="19202400" progId="Equation.DSMT4">
                  <p:embed/>
                  <p:pic>
                    <p:nvPicPr>
                      <p:cNvPr id="8" name="对象 7"/>
                      <p:cNvPicPr>
                        <a:picLocks noChangeAspect="1"/>
                      </p:cNvPicPr>
                      <p:nvPr/>
                    </p:nvPicPr>
                    <p:blipFill>
                      <a:blip r:embed="rId8"/>
                      <a:stretch>
                        <a:fillRect/>
                      </a:stretch>
                    </p:blipFill>
                    <p:spPr>
                      <a:xfrm>
                        <a:off x="9108430" y="892634"/>
                        <a:ext cx="323850" cy="723900"/>
                      </a:xfrm>
                      <a:prstGeom prst="rect">
                        <a:avLst/>
                      </a:prstGeom>
                      <a:noFill/>
                      <a:ln w="9525">
                        <a:noFill/>
                      </a:ln>
                    </p:spPr>
                  </p:pic>
                </p:oleObj>
              </mc:Fallback>
            </mc:AlternateContent>
          </a:graphicData>
        </a:graphic>
      </p:graphicFrame>
      <p:pic>
        <p:nvPicPr>
          <p:cNvPr id="3" name="图片 2" descr="textimage54.jpeg">
            <a:extLst>
              <a:ext uri="{FF2B5EF4-FFF2-40B4-BE49-F238E27FC236}">
                <a16:creationId xmlns:a16="http://schemas.microsoft.com/office/drawing/2014/main" id="{0FF3B22E-A20C-BC06-4703-E486122F921C}"/>
              </a:ext>
            </a:extLst>
          </p:cNvPr>
          <p:cNvPicPr>
            <a:picLocks noChangeAspect="1"/>
          </p:cNvPicPr>
          <p:nvPr/>
        </p:nvPicPr>
        <p:blipFill>
          <a:blip r:embed="rId9"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636865" y="4082725"/>
            <a:ext cx="2186412" cy="1393678"/>
          </a:xfrm>
          <a:prstGeom prst="rect">
            <a:avLst/>
          </a:prstGeom>
        </p:spPr>
      </p:pic>
      <p:sp>
        <p:nvSpPr>
          <p:cNvPr id="9" name="TextBox 2">
            <a:extLst>
              <a:ext uri="{FF2B5EF4-FFF2-40B4-BE49-F238E27FC236}">
                <a16:creationId xmlns:a16="http://schemas.microsoft.com/office/drawing/2014/main" id="{033140FE-6513-271D-ED66-924CD92D1DD6}"/>
              </a:ext>
            </a:extLst>
          </p:cNvPr>
          <p:cNvSpPr txBox="1"/>
          <p:nvPr/>
        </p:nvSpPr>
        <p:spPr>
          <a:xfrm>
            <a:off x="431731" y="1328502"/>
            <a:ext cx="11831400" cy="3620543"/>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在时间</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内传送带通过的距离    </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3450" kern="0" spc="151"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20000"/>
              </a:lnSpc>
              <a:spcBef>
                <a:spcPts val="185"/>
              </a:spcBef>
              <a:buNone/>
            </a:pPr>
            <a:r>
              <a:rPr lang="zh-CN" altLang="en-US" sz="2410" kern="0" dirty="0">
                <a:solidFill>
                  <a:srgbClr val="000000"/>
                </a:solidFill>
                <a:latin typeface="Times New Roman" panose="02020603050405020304" pitchFamily="65" charset="-122"/>
                <a:ea typeface="楷体_GB2312" pitchFamily="65" charset="-122"/>
              </a:rPr>
              <a:t>物块在</a:t>
            </a:r>
            <a:r>
              <a:rPr lang="zh-CN" altLang="en-US" sz="2410" i="1" kern="0" dirty="0">
                <a:solidFill>
                  <a:srgbClr val="000000"/>
                </a:solidFill>
                <a:latin typeface="Times New Roman" panose="02020603050405020304" pitchFamily="65" charset="-122"/>
                <a:ea typeface="楷体_GB2312" pitchFamily="65" charset="-122"/>
              </a:rPr>
              <a:t>t</a:t>
            </a:r>
            <a:r>
              <a:rPr lang="zh-CN" altLang="en-US" sz="2410" kern="0" dirty="0">
                <a:solidFill>
                  <a:srgbClr val="000000"/>
                </a:solidFill>
                <a:latin typeface="Times New Roman" panose="02020603050405020304" pitchFamily="65" charset="-122"/>
                <a:ea typeface="楷体_GB2312" pitchFamily="65" charset="-122"/>
              </a:rPr>
              <a:t>时刻的速度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at</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μgt</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58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,因为</a:t>
            </a:r>
            <a:r>
              <a:rPr lang="zh-CN" altLang="en-US" sz="2410" i="1" kern="0" dirty="0">
                <a:solidFill>
                  <a:srgbClr val="000000"/>
                </a:solidFill>
                <a:latin typeface="Times New Roman" panose="02020603050405020304" pitchFamily="65" charset="-122"/>
                <a:ea typeface="楷体_GB2312" pitchFamily="65" charset="-122"/>
              </a:rPr>
              <a:t>μ</a:t>
            </a:r>
            <a:r>
              <a:rPr lang="zh-CN" altLang="en-US" sz="2410" kern="0" dirty="0">
                <a:solidFill>
                  <a:srgbClr val="000000"/>
                </a:solidFill>
                <a:latin typeface="Times New Roman" panose="02020603050405020304" pitchFamily="65" charset="-122"/>
                <a:ea typeface="楷体_GB2312" pitchFamily="65" charset="-122"/>
              </a:rPr>
              <a:t>&lt;</a:t>
            </a:r>
            <a:r>
              <a:rPr lang="zh-CN" altLang="en-US" sz="3275" kern="0" spc="-72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,所以</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&lt;</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,即传送带以速度</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匀速转动后,物</a:t>
            </a:r>
            <a:endParaRPr lang="zh-CN" altLang="en-US" dirty="0"/>
          </a:p>
          <a:p>
            <a:pPr marL="0" indent="0" eaLnBrk="0" latinLnBrk="1" hangingPunct="0">
              <a:lnSpc>
                <a:spcPct val="120000"/>
              </a:lnSpc>
              <a:spcBef>
                <a:spcPts val="0"/>
              </a:spcBef>
              <a:buNone/>
            </a:pPr>
            <a:r>
              <a:rPr lang="zh-CN" altLang="en-US" sz="2410" kern="0" dirty="0">
                <a:solidFill>
                  <a:srgbClr val="000000"/>
                </a:solidFill>
                <a:latin typeface="Times New Roman" panose="02020603050405020304" pitchFamily="65" charset="-122"/>
                <a:ea typeface="楷体_GB2312" pitchFamily="65" charset="-122"/>
              </a:rPr>
              <a:t>块继续以加速度</a:t>
            </a:r>
            <a:r>
              <a:rPr lang="zh-CN" altLang="en-US" sz="2410" i="1" kern="0" dirty="0">
                <a:solidFill>
                  <a:srgbClr val="000000"/>
                </a:solidFill>
                <a:latin typeface="Times New Roman" panose="02020603050405020304" pitchFamily="65" charset="-122"/>
                <a:ea typeface="楷体_GB2312" pitchFamily="65" charset="-122"/>
              </a:rPr>
              <a:t>a</a:t>
            </a:r>
            <a:r>
              <a:rPr lang="zh-CN" altLang="en-US" sz="2410" kern="0" dirty="0">
                <a:solidFill>
                  <a:srgbClr val="000000"/>
                </a:solidFill>
                <a:latin typeface="Times New Roman" panose="02020603050405020304" pitchFamily="65" charset="-122"/>
                <a:ea typeface="楷体_GB2312" pitchFamily="65" charset="-122"/>
              </a:rPr>
              <a:t>做匀加速直线运动,直至速度与传送带速度相同,物块的速度由</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加速</a:t>
            </a:r>
            <a:br>
              <a:rPr lang="zh-CN" altLang="en-US" sz="2410" kern="0" dirty="0">
                <a:solidFill>
                  <a:srgbClr val="000000"/>
                </a:solidFill>
                <a:latin typeface="Times New Roman" panose="02020603050405020304" pitchFamily="65" charset="-122"/>
                <a:ea typeface="楷体_GB2312" pitchFamily="65" charset="-122"/>
              </a:rPr>
            </a:br>
            <a:r>
              <a:rPr lang="zh-CN" altLang="en-US" sz="2410" kern="0" dirty="0">
                <a:solidFill>
                  <a:srgbClr val="000000"/>
                </a:solidFill>
                <a:latin typeface="Times New Roman" panose="02020603050405020304" pitchFamily="65" charset="-122"/>
                <a:ea typeface="楷体_GB2312" pitchFamily="65" charset="-122"/>
              </a:rPr>
              <a:t>到</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的时间</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 </a:t>
            </a:r>
            <a:r>
              <a:rPr lang="zh-CN" altLang="en-US" sz="3010" kern="0" spc="2013"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275" kern="0" spc="-198"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315" kern="0" spc="-767"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在</a:t>
            </a:r>
            <a:r>
              <a:rPr lang="zh-CN" altLang="en-US" sz="2410" i="1" kern="0" dirty="0">
                <a:solidFill>
                  <a:srgbClr val="000000"/>
                </a:solidFill>
                <a:latin typeface="Times New Roman" panose="02020603050405020304" pitchFamily="65" charset="-122"/>
                <a:ea typeface="楷体_GB2312" pitchFamily="65" charset="-122"/>
              </a:rPr>
              <a:t>t</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时间内,传送带通过的距离</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vt</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3405" kern="0" spc="-330"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450" kern="0" spc="-898"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20000"/>
              </a:lnSpc>
              <a:spcBef>
                <a:spcPts val="185"/>
              </a:spcBef>
              <a:buNone/>
            </a:pPr>
            <a:r>
              <a:rPr lang="zh-CN" altLang="en-US" sz="2410" kern="0" dirty="0">
                <a:solidFill>
                  <a:srgbClr val="000000"/>
                </a:solidFill>
                <a:latin typeface="Times New Roman" panose="02020603050405020304" pitchFamily="65" charset="-122"/>
                <a:ea typeface="楷体_GB2312" pitchFamily="65" charset="-122"/>
              </a:rPr>
              <a:t>物块的速度从0增大到</a:t>
            </a:r>
            <a:r>
              <a:rPr lang="zh-CN" altLang="en-US" sz="2410" i="1" kern="0" dirty="0">
                <a:solidFill>
                  <a:srgbClr val="000000"/>
                </a:solidFill>
                <a:latin typeface="Times New Roman" panose="02020603050405020304" pitchFamily="65" charset="-122"/>
                <a:ea typeface="楷体_GB2312" pitchFamily="65" charset="-122"/>
              </a:rPr>
              <a:t>v</a:t>
            </a:r>
            <a:r>
              <a:rPr lang="zh-CN" altLang="en-US" sz="2410" kern="0" dirty="0">
                <a:solidFill>
                  <a:srgbClr val="000000"/>
                </a:solidFill>
                <a:latin typeface="Times New Roman" panose="02020603050405020304" pitchFamily="65" charset="-122"/>
                <a:ea typeface="楷体_GB2312" pitchFamily="65" charset="-122"/>
              </a:rPr>
              <a:t>通过的位移</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3155" kern="0" spc="-231"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415" kern="0" spc="784" dirty="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20000"/>
              </a:lnSpc>
              <a:spcBef>
                <a:spcPts val="170"/>
              </a:spcBef>
              <a:buNone/>
            </a:pPr>
            <a:r>
              <a:rPr lang="zh-CN" altLang="en-US" sz="2410" kern="0" dirty="0">
                <a:solidFill>
                  <a:srgbClr val="000000"/>
                </a:solidFill>
                <a:latin typeface="Times New Roman" panose="02020603050405020304" pitchFamily="65" charset="-122"/>
                <a:ea typeface="楷体_GB2312" pitchFamily="65" charset="-122"/>
              </a:rPr>
              <a:t>物块在传送带上留下的痕迹的长度</a:t>
            </a:r>
            <a:r>
              <a:rPr lang="zh-CN" altLang="en-US" sz="2410" i="1" kern="0" dirty="0">
                <a:solidFill>
                  <a:srgbClr val="000000"/>
                </a:solidFill>
                <a:latin typeface="Times New Roman" panose="02020603050405020304" pitchFamily="65" charset="-122"/>
                <a:ea typeface="楷体_GB2312" pitchFamily="65" charset="-122"/>
              </a:rPr>
              <a:t>s</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x</a:t>
            </a:r>
            <a:r>
              <a:rPr lang="zh-CN" altLang="en-US" sz="2410" kern="0" dirty="0">
                <a:solidFill>
                  <a:srgbClr val="000000"/>
                </a:solidFill>
                <a:latin typeface="Times New Roman" panose="02020603050405020304" pitchFamily="65" charset="-122"/>
                <a:ea typeface="楷体_GB2312" pitchFamily="65" charset="-122"/>
              </a:rPr>
              <a:t>=</a:t>
            </a:r>
            <a:r>
              <a:rPr lang="zh-CN" altLang="en-US" sz="3405" kern="0" spc="794"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3450" kern="0" spc="151"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0" name="对象 9">
            <a:extLst>
              <a:ext uri="{FF2B5EF4-FFF2-40B4-BE49-F238E27FC236}">
                <a16:creationId xmlns:a16="http://schemas.microsoft.com/office/drawing/2014/main" id="{E2B7DC9E-F9DB-C1A7-BBE2-F4481EE4BF49}"/>
              </a:ext>
            </a:extLst>
          </p:cNvPr>
          <p:cNvGraphicFramePr>
            <a:graphicFrameLocks noChangeAspect="1"/>
          </p:cNvGraphicFramePr>
          <p:nvPr>
            <p:extLst>
              <p:ext uri="{D42A27DB-BD31-4B8C-83A1-F6EECF244321}">
                <p14:modId xmlns:p14="http://schemas.microsoft.com/office/powerpoint/2010/main" val="1833252076"/>
              </p:ext>
            </p:extLst>
          </p:nvPr>
        </p:nvGraphicFramePr>
        <p:xfrm>
          <a:off x="4930527" y="1414549"/>
          <a:ext cx="411580" cy="685968"/>
        </p:xfrm>
        <a:graphic>
          <a:graphicData uri="http://schemas.openxmlformats.org/presentationml/2006/ole">
            <mc:AlternateContent xmlns:mc="http://schemas.openxmlformats.org/markup-compatibility/2006">
              <mc:Choice xmlns:v="urn:schemas-microsoft-com:vml" Requires="v">
                <p:oleObj name="Equation" r:id="rId10" imgW="12192000" imgH="20116800" progId="Equation.DSMT4">
                  <p:embed/>
                </p:oleObj>
              </mc:Choice>
              <mc:Fallback>
                <p:oleObj name="Equation" r:id="rId10" imgW="12192000" imgH="20116800" progId="Equation.DSMT4">
                  <p:embed/>
                  <p:pic>
                    <p:nvPicPr>
                      <p:cNvPr id="4" name="对象 3">
                        <a:extLst>
                          <a:ext uri="{FF2B5EF4-FFF2-40B4-BE49-F238E27FC236}">
                            <a16:creationId xmlns:a16="http://schemas.microsoft.com/office/drawing/2014/main" id="{079FB553-B5F5-4473-9366-1DDC90A78857}"/>
                          </a:ext>
                        </a:extLst>
                      </p:cNvPr>
                      <p:cNvPicPr>
                        <a:picLocks noChangeAspect="1"/>
                      </p:cNvPicPr>
                      <p:nvPr/>
                    </p:nvPicPr>
                    <p:blipFill>
                      <a:blip r:embed="rId11"/>
                      <a:stretch>
                        <a:fillRect/>
                      </a:stretch>
                    </p:blipFill>
                    <p:spPr>
                      <a:xfrm>
                        <a:off x="4930527" y="1414549"/>
                        <a:ext cx="411580" cy="685968"/>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05CEEE28-E4FB-C973-0005-DDD4059F5554}"/>
              </a:ext>
            </a:extLst>
          </p:cNvPr>
          <p:cNvGraphicFramePr>
            <a:graphicFrameLocks noChangeAspect="1"/>
          </p:cNvGraphicFramePr>
          <p:nvPr>
            <p:extLst>
              <p:ext uri="{D42A27DB-BD31-4B8C-83A1-F6EECF244321}">
                <p14:modId xmlns:p14="http://schemas.microsoft.com/office/powerpoint/2010/main" val="3333644258"/>
              </p:ext>
            </p:extLst>
          </p:nvPr>
        </p:nvGraphicFramePr>
        <p:xfrm>
          <a:off x="4327935" y="1982279"/>
          <a:ext cx="495300" cy="723900"/>
        </p:xfrm>
        <a:graphic>
          <a:graphicData uri="http://schemas.openxmlformats.org/presentationml/2006/ole">
            <mc:AlternateContent xmlns:mc="http://schemas.openxmlformats.org/markup-compatibility/2006">
              <mc:Choice xmlns:v="urn:schemas-microsoft-com:vml" Requires="v">
                <p:oleObj name="Equation" r:id="rId12" imgW="13106400" imgH="19202400" progId="Equation.DSMT4">
                  <p:embed/>
                </p:oleObj>
              </mc:Choice>
              <mc:Fallback>
                <p:oleObj name="Equation" r:id="rId12" imgW="13106400" imgH="19202400" progId="Equation.DSMT4">
                  <p:embed/>
                  <p:pic>
                    <p:nvPicPr>
                      <p:cNvPr id="5" name="对象 4">
                        <a:extLst>
                          <a:ext uri="{FF2B5EF4-FFF2-40B4-BE49-F238E27FC236}">
                            <a16:creationId xmlns:a16="http://schemas.microsoft.com/office/drawing/2014/main" id="{74747A43-8C0C-3AF4-1AFC-3E7A2B8C0EC5}"/>
                          </a:ext>
                        </a:extLst>
                      </p:cNvPr>
                      <p:cNvPicPr>
                        <a:picLocks noChangeAspect="1"/>
                      </p:cNvPicPr>
                      <p:nvPr/>
                    </p:nvPicPr>
                    <p:blipFill>
                      <a:blip r:embed="rId13"/>
                      <a:stretch>
                        <a:fillRect/>
                      </a:stretch>
                    </p:blipFill>
                    <p:spPr>
                      <a:xfrm>
                        <a:off x="4327935" y="1982279"/>
                        <a:ext cx="495300" cy="723900"/>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D8889421-A4EB-9E47-B3F3-8E6D74081928}"/>
              </a:ext>
            </a:extLst>
          </p:cNvPr>
          <p:cNvGraphicFramePr>
            <a:graphicFrameLocks noChangeAspect="1"/>
          </p:cNvGraphicFramePr>
          <p:nvPr>
            <p:extLst>
              <p:ext uri="{D42A27DB-BD31-4B8C-83A1-F6EECF244321}">
                <p14:modId xmlns:p14="http://schemas.microsoft.com/office/powerpoint/2010/main" val="1502742509"/>
              </p:ext>
            </p:extLst>
          </p:nvPr>
        </p:nvGraphicFramePr>
        <p:xfrm>
          <a:off x="5848541" y="1997282"/>
          <a:ext cx="323850" cy="714375"/>
        </p:xfrm>
        <a:graphic>
          <a:graphicData uri="http://schemas.openxmlformats.org/presentationml/2006/ole">
            <mc:AlternateContent xmlns:mc="http://schemas.openxmlformats.org/markup-compatibility/2006">
              <mc:Choice xmlns:v="urn:schemas-microsoft-com:vml" Requires="v">
                <p:oleObj name="Equation" r:id="rId14" imgW="8534400" imgH="18897600" progId="Equation.DSMT4">
                  <p:embed/>
                </p:oleObj>
              </mc:Choice>
              <mc:Fallback>
                <p:oleObj name="Equation" r:id="rId14" imgW="8534400" imgH="18897600" progId="Equation.DSMT4">
                  <p:embed/>
                  <p:pic>
                    <p:nvPicPr>
                      <p:cNvPr id="6" name="对象 5">
                        <a:extLst>
                          <a:ext uri="{FF2B5EF4-FFF2-40B4-BE49-F238E27FC236}">
                            <a16:creationId xmlns:a16="http://schemas.microsoft.com/office/drawing/2014/main" id="{C3EAA1C7-0C17-CB9E-6F62-12A1B6E3BBCF}"/>
                          </a:ext>
                        </a:extLst>
                      </p:cNvPr>
                      <p:cNvPicPr>
                        <a:picLocks noChangeAspect="1"/>
                      </p:cNvPicPr>
                      <p:nvPr/>
                    </p:nvPicPr>
                    <p:blipFill>
                      <a:blip r:embed="rId15"/>
                      <a:stretch>
                        <a:fillRect/>
                      </a:stretch>
                    </p:blipFill>
                    <p:spPr>
                      <a:xfrm>
                        <a:off x="5848541" y="1997282"/>
                        <a:ext cx="323850" cy="714375"/>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8CD2C7F5-4B47-14C6-ACAE-F76D688FA331}"/>
              </a:ext>
            </a:extLst>
          </p:cNvPr>
          <p:cNvGraphicFramePr>
            <a:graphicFrameLocks noChangeAspect="1"/>
          </p:cNvGraphicFramePr>
          <p:nvPr>
            <p:extLst>
              <p:ext uri="{D42A27DB-BD31-4B8C-83A1-F6EECF244321}">
                <p14:modId xmlns:p14="http://schemas.microsoft.com/office/powerpoint/2010/main" val="4112861011"/>
              </p:ext>
            </p:extLst>
          </p:nvPr>
        </p:nvGraphicFramePr>
        <p:xfrm>
          <a:off x="2140598" y="3051076"/>
          <a:ext cx="638175" cy="657225"/>
        </p:xfrm>
        <a:graphic>
          <a:graphicData uri="http://schemas.openxmlformats.org/presentationml/2006/ole">
            <mc:AlternateContent xmlns:mc="http://schemas.openxmlformats.org/markup-compatibility/2006">
              <mc:Choice xmlns:v="urn:schemas-microsoft-com:vml" Requires="v">
                <p:oleObj name="Equation" r:id="rId16" imgW="16764000" imgH="17373600" progId="Equation.DSMT4">
                  <p:embed/>
                </p:oleObj>
              </mc:Choice>
              <mc:Fallback>
                <p:oleObj name="Equation" r:id="rId16" imgW="16764000" imgH="17373600" progId="Equation.DSMT4">
                  <p:embed/>
                  <p:pic>
                    <p:nvPicPr>
                      <p:cNvPr id="7" name="对象 6">
                        <a:extLst>
                          <a:ext uri="{FF2B5EF4-FFF2-40B4-BE49-F238E27FC236}">
                            <a16:creationId xmlns:a16="http://schemas.microsoft.com/office/drawing/2014/main" id="{5C29E065-E7A1-6223-3632-FE8B9C1063DF}"/>
                          </a:ext>
                        </a:extLst>
                      </p:cNvPr>
                      <p:cNvPicPr>
                        <a:picLocks noChangeAspect="1"/>
                      </p:cNvPicPr>
                      <p:nvPr/>
                    </p:nvPicPr>
                    <p:blipFill>
                      <a:blip r:embed="rId17"/>
                      <a:stretch>
                        <a:fillRect/>
                      </a:stretch>
                    </p:blipFill>
                    <p:spPr>
                      <a:xfrm>
                        <a:off x="2140598" y="3051076"/>
                        <a:ext cx="638175" cy="657225"/>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1C57B243-D3E6-6E55-F10D-4B3A6534E856}"/>
              </a:ext>
            </a:extLst>
          </p:cNvPr>
          <p:cNvGraphicFramePr>
            <a:graphicFrameLocks noChangeAspect="1"/>
          </p:cNvGraphicFramePr>
          <p:nvPr>
            <p:extLst>
              <p:ext uri="{D42A27DB-BD31-4B8C-83A1-F6EECF244321}">
                <p14:modId xmlns:p14="http://schemas.microsoft.com/office/powerpoint/2010/main" val="4103281850"/>
              </p:ext>
            </p:extLst>
          </p:nvPr>
        </p:nvGraphicFramePr>
        <p:xfrm>
          <a:off x="3037110" y="3063081"/>
          <a:ext cx="390524" cy="714375"/>
        </p:xfrm>
        <a:graphic>
          <a:graphicData uri="http://schemas.openxmlformats.org/presentationml/2006/ole">
            <mc:AlternateContent xmlns:mc="http://schemas.openxmlformats.org/markup-compatibility/2006">
              <mc:Choice xmlns:v="urn:schemas-microsoft-com:vml" Requires="v">
                <p:oleObj name="Equation" r:id="rId18" imgW="10363200" imgH="18897600" progId="Equation.DSMT4">
                  <p:embed/>
                </p:oleObj>
              </mc:Choice>
              <mc:Fallback>
                <p:oleObj name="Equation" r:id="rId18" imgW="10363200" imgH="18897600" progId="Equation.DSMT4">
                  <p:embed/>
                  <p:pic>
                    <p:nvPicPr>
                      <p:cNvPr id="8" name="对象 7">
                        <a:extLst>
                          <a:ext uri="{FF2B5EF4-FFF2-40B4-BE49-F238E27FC236}">
                            <a16:creationId xmlns:a16="http://schemas.microsoft.com/office/drawing/2014/main" id="{0DEE46AB-CA5A-21CE-E540-656D29FC4FDA}"/>
                          </a:ext>
                        </a:extLst>
                      </p:cNvPr>
                      <p:cNvPicPr>
                        <a:picLocks noChangeAspect="1"/>
                      </p:cNvPicPr>
                      <p:nvPr/>
                    </p:nvPicPr>
                    <p:blipFill>
                      <a:blip r:embed="rId19"/>
                      <a:stretch>
                        <a:fillRect/>
                      </a:stretch>
                    </p:blipFill>
                    <p:spPr>
                      <a:xfrm>
                        <a:off x="3037110" y="3063081"/>
                        <a:ext cx="390524" cy="714375"/>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AD8AD6DD-DA56-CBE7-F852-52D1AF1B2661}"/>
              </a:ext>
            </a:extLst>
          </p:cNvPr>
          <p:cNvGraphicFramePr>
            <a:graphicFrameLocks noChangeAspect="1"/>
          </p:cNvGraphicFramePr>
          <p:nvPr>
            <p:extLst>
              <p:ext uri="{D42A27DB-BD31-4B8C-83A1-F6EECF244321}">
                <p14:modId xmlns:p14="http://schemas.microsoft.com/office/powerpoint/2010/main" val="1534184337"/>
              </p:ext>
            </p:extLst>
          </p:nvPr>
        </p:nvGraphicFramePr>
        <p:xfrm>
          <a:off x="3524046" y="3041048"/>
          <a:ext cx="323850" cy="723900"/>
        </p:xfrm>
        <a:graphic>
          <a:graphicData uri="http://schemas.openxmlformats.org/presentationml/2006/ole">
            <mc:AlternateContent xmlns:mc="http://schemas.openxmlformats.org/markup-compatibility/2006">
              <mc:Choice xmlns:v="urn:schemas-microsoft-com:vml" Requires="v">
                <p:oleObj name="Equation" r:id="rId20" imgW="8534400" imgH="19202400" progId="Equation.DSMT4">
                  <p:embed/>
                </p:oleObj>
              </mc:Choice>
              <mc:Fallback>
                <p:oleObj name="Equation" r:id="rId20" imgW="8534400" imgH="19202400" progId="Equation.DSMT4">
                  <p:embed/>
                  <p:pic>
                    <p:nvPicPr>
                      <p:cNvPr id="9" name="对象 8">
                        <a:extLst>
                          <a:ext uri="{FF2B5EF4-FFF2-40B4-BE49-F238E27FC236}">
                            <a16:creationId xmlns:a16="http://schemas.microsoft.com/office/drawing/2014/main" id="{C788D057-4DBB-D2D7-B494-2954BB5EAE34}"/>
                          </a:ext>
                        </a:extLst>
                      </p:cNvPr>
                      <p:cNvPicPr>
                        <a:picLocks noChangeAspect="1"/>
                      </p:cNvPicPr>
                      <p:nvPr/>
                    </p:nvPicPr>
                    <p:blipFill>
                      <a:blip r:embed="rId21"/>
                      <a:stretch>
                        <a:fillRect/>
                      </a:stretch>
                    </p:blipFill>
                    <p:spPr>
                      <a:xfrm>
                        <a:off x="3524046" y="3041048"/>
                        <a:ext cx="323850" cy="723900"/>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B59876CD-725F-40BD-B851-DCE5EBD12074}"/>
              </a:ext>
            </a:extLst>
          </p:cNvPr>
          <p:cNvGraphicFramePr>
            <a:graphicFrameLocks noChangeAspect="1"/>
          </p:cNvGraphicFramePr>
          <p:nvPr>
            <p:extLst>
              <p:ext uri="{D42A27DB-BD31-4B8C-83A1-F6EECF244321}">
                <p14:modId xmlns:p14="http://schemas.microsoft.com/office/powerpoint/2010/main" val="167642639"/>
              </p:ext>
            </p:extLst>
          </p:nvPr>
        </p:nvGraphicFramePr>
        <p:xfrm>
          <a:off x="8933930" y="3060229"/>
          <a:ext cx="390524" cy="752474"/>
        </p:xfrm>
        <a:graphic>
          <a:graphicData uri="http://schemas.openxmlformats.org/presentationml/2006/ole">
            <mc:AlternateContent xmlns:mc="http://schemas.openxmlformats.org/markup-compatibility/2006">
              <mc:Choice xmlns:v="urn:schemas-microsoft-com:vml" Requires="v">
                <p:oleObj name="Equation" r:id="rId22" imgW="10363200" imgH="19812000" progId="Equation.DSMT4">
                  <p:embed/>
                </p:oleObj>
              </mc:Choice>
              <mc:Fallback>
                <p:oleObj name="Equation" r:id="rId22" imgW="10363200" imgH="19812000" progId="Equation.DSMT4">
                  <p:embed/>
                  <p:pic>
                    <p:nvPicPr>
                      <p:cNvPr id="10" name="对象 9">
                        <a:extLst>
                          <a:ext uri="{FF2B5EF4-FFF2-40B4-BE49-F238E27FC236}">
                            <a16:creationId xmlns:a16="http://schemas.microsoft.com/office/drawing/2014/main" id="{8C1C9C3B-6B1E-9749-B42B-139C8CD69B9E}"/>
                          </a:ext>
                        </a:extLst>
                      </p:cNvPr>
                      <p:cNvPicPr>
                        <a:picLocks noChangeAspect="1"/>
                      </p:cNvPicPr>
                      <p:nvPr/>
                    </p:nvPicPr>
                    <p:blipFill>
                      <a:blip r:embed="rId23"/>
                      <a:stretch>
                        <a:fillRect/>
                      </a:stretch>
                    </p:blipFill>
                    <p:spPr>
                      <a:xfrm>
                        <a:off x="8933930" y="3060229"/>
                        <a:ext cx="390524" cy="752474"/>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D5E47325-5526-3311-2328-F97FB3ED94C7}"/>
              </a:ext>
            </a:extLst>
          </p:cNvPr>
          <p:cNvGraphicFramePr>
            <a:graphicFrameLocks noChangeAspect="1"/>
          </p:cNvGraphicFramePr>
          <p:nvPr>
            <p:extLst>
              <p:ext uri="{D42A27DB-BD31-4B8C-83A1-F6EECF244321}">
                <p14:modId xmlns:p14="http://schemas.microsoft.com/office/powerpoint/2010/main" val="468626230"/>
              </p:ext>
            </p:extLst>
          </p:nvPr>
        </p:nvGraphicFramePr>
        <p:xfrm>
          <a:off x="9468470" y="3060229"/>
          <a:ext cx="323850" cy="762000"/>
        </p:xfrm>
        <a:graphic>
          <a:graphicData uri="http://schemas.openxmlformats.org/presentationml/2006/ole">
            <mc:AlternateContent xmlns:mc="http://schemas.openxmlformats.org/markup-compatibility/2006">
              <mc:Choice xmlns:v="urn:schemas-microsoft-com:vml" Requires="v">
                <p:oleObj name="Equation" r:id="rId24" imgW="8534400" imgH="20116800" progId="Equation.DSMT4">
                  <p:embed/>
                </p:oleObj>
              </mc:Choice>
              <mc:Fallback>
                <p:oleObj name="Equation" r:id="rId24" imgW="8534400" imgH="20116800" progId="Equation.DSMT4">
                  <p:embed/>
                  <p:pic>
                    <p:nvPicPr>
                      <p:cNvPr id="11" name="对象 10">
                        <a:extLst>
                          <a:ext uri="{FF2B5EF4-FFF2-40B4-BE49-F238E27FC236}">
                            <a16:creationId xmlns:a16="http://schemas.microsoft.com/office/drawing/2014/main" id="{32A2B29F-5835-B6EB-1613-BBF6A3689387}"/>
                          </a:ext>
                        </a:extLst>
                      </p:cNvPr>
                      <p:cNvPicPr>
                        <a:picLocks noChangeAspect="1"/>
                      </p:cNvPicPr>
                      <p:nvPr/>
                    </p:nvPicPr>
                    <p:blipFill>
                      <a:blip r:embed="rId25"/>
                      <a:stretch>
                        <a:fillRect/>
                      </a:stretch>
                    </p:blipFill>
                    <p:spPr>
                      <a:xfrm>
                        <a:off x="9468470" y="3060229"/>
                        <a:ext cx="323850" cy="762000"/>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9C191665-5CE8-3A31-CDB5-2D7BD41FFC5A}"/>
              </a:ext>
            </a:extLst>
          </p:cNvPr>
          <p:cNvGraphicFramePr>
            <a:graphicFrameLocks noChangeAspect="1"/>
          </p:cNvGraphicFramePr>
          <p:nvPr>
            <p:extLst>
              <p:ext uri="{D42A27DB-BD31-4B8C-83A1-F6EECF244321}">
                <p14:modId xmlns:p14="http://schemas.microsoft.com/office/powerpoint/2010/main" val="2869189045"/>
              </p:ext>
            </p:extLst>
          </p:nvPr>
        </p:nvGraphicFramePr>
        <p:xfrm>
          <a:off x="5331653" y="3673710"/>
          <a:ext cx="371474" cy="695324"/>
        </p:xfrm>
        <a:graphic>
          <a:graphicData uri="http://schemas.openxmlformats.org/presentationml/2006/ole">
            <mc:AlternateContent xmlns:mc="http://schemas.openxmlformats.org/markup-compatibility/2006">
              <mc:Choice xmlns:v="urn:schemas-microsoft-com:vml" Requires="v">
                <p:oleObj name="Equation" r:id="rId26" imgW="9753600" imgH="18288000" progId="Equation.DSMT4">
                  <p:embed/>
                </p:oleObj>
              </mc:Choice>
              <mc:Fallback>
                <p:oleObj name="Equation" r:id="rId26" imgW="9753600" imgH="18288000" progId="Equation.DSMT4">
                  <p:embed/>
                  <p:pic>
                    <p:nvPicPr>
                      <p:cNvPr id="12" name="对象 11">
                        <a:extLst>
                          <a:ext uri="{FF2B5EF4-FFF2-40B4-BE49-F238E27FC236}">
                            <a16:creationId xmlns:a16="http://schemas.microsoft.com/office/drawing/2014/main" id="{4EF25DBA-1AF5-B2A1-C92A-E44D2CE7A58D}"/>
                          </a:ext>
                        </a:extLst>
                      </p:cNvPr>
                      <p:cNvPicPr>
                        <a:picLocks noChangeAspect="1"/>
                      </p:cNvPicPr>
                      <p:nvPr/>
                    </p:nvPicPr>
                    <p:blipFill>
                      <a:blip r:embed="rId27"/>
                      <a:stretch>
                        <a:fillRect/>
                      </a:stretch>
                    </p:blipFill>
                    <p:spPr>
                      <a:xfrm>
                        <a:off x="5331653" y="3673710"/>
                        <a:ext cx="371474" cy="695324"/>
                      </a:xfrm>
                      <a:prstGeom prst="rect">
                        <a:avLst/>
                      </a:prstGeom>
                      <a:noFill/>
                      <a:ln w="9525">
                        <a:noFill/>
                      </a:ln>
                    </p:spPr>
                  </p:pic>
                </p:oleObj>
              </mc:Fallback>
            </mc:AlternateContent>
          </a:graphicData>
        </a:graphic>
      </p:graphicFrame>
      <p:graphicFrame>
        <p:nvGraphicFramePr>
          <p:cNvPr id="19" name="对象 18">
            <a:extLst>
              <a:ext uri="{FF2B5EF4-FFF2-40B4-BE49-F238E27FC236}">
                <a16:creationId xmlns:a16="http://schemas.microsoft.com/office/drawing/2014/main" id="{0D59D836-2DBE-68DD-E25A-2C5491673F2D}"/>
              </a:ext>
            </a:extLst>
          </p:cNvPr>
          <p:cNvGraphicFramePr>
            <a:graphicFrameLocks noChangeAspect="1"/>
          </p:cNvGraphicFramePr>
          <p:nvPr>
            <p:extLst>
              <p:ext uri="{D42A27DB-BD31-4B8C-83A1-F6EECF244321}">
                <p14:modId xmlns:p14="http://schemas.microsoft.com/office/powerpoint/2010/main" val="3714475926"/>
              </p:ext>
            </p:extLst>
          </p:nvPr>
        </p:nvGraphicFramePr>
        <p:xfrm>
          <a:off x="5857513" y="3673710"/>
          <a:ext cx="533399" cy="752475"/>
        </p:xfrm>
        <a:graphic>
          <a:graphicData uri="http://schemas.openxmlformats.org/presentationml/2006/ole">
            <mc:AlternateContent xmlns:mc="http://schemas.openxmlformats.org/markup-compatibility/2006">
              <mc:Choice xmlns:v="urn:schemas-microsoft-com:vml" Requires="v">
                <p:oleObj name="Equation" r:id="rId28" imgW="14020800" imgH="19812000" progId="Equation.DSMT4">
                  <p:embed/>
                </p:oleObj>
              </mc:Choice>
              <mc:Fallback>
                <p:oleObj name="Equation" r:id="rId28" imgW="14020800" imgH="19812000" progId="Equation.DSMT4">
                  <p:embed/>
                  <p:pic>
                    <p:nvPicPr>
                      <p:cNvPr id="13" name="对象 12">
                        <a:extLst>
                          <a:ext uri="{FF2B5EF4-FFF2-40B4-BE49-F238E27FC236}">
                            <a16:creationId xmlns:a16="http://schemas.microsoft.com/office/drawing/2014/main" id="{D5E637CA-110D-1B61-DB30-1CD444F4009C}"/>
                          </a:ext>
                        </a:extLst>
                      </p:cNvPr>
                      <p:cNvPicPr>
                        <a:picLocks noChangeAspect="1"/>
                      </p:cNvPicPr>
                      <p:nvPr/>
                    </p:nvPicPr>
                    <p:blipFill>
                      <a:blip r:embed="rId29"/>
                      <a:stretch>
                        <a:fillRect/>
                      </a:stretch>
                    </p:blipFill>
                    <p:spPr>
                      <a:xfrm>
                        <a:off x="5857513" y="3673710"/>
                        <a:ext cx="533399" cy="752475"/>
                      </a:xfrm>
                      <a:prstGeom prst="rect">
                        <a:avLst/>
                      </a:prstGeom>
                      <a:noFill/>
                      <a:ln w="9525">
                        <a:noFill/>
                      </a:ln>
                    </p:spPr>
                  </p:pic>
                </p:oleObj>
              </mc:Fallback>
            </mc:AlternateContent>
          </a:graphicData>
        </a:graphic>
      </p:graphicFrame>
      <p:graphicFrame>
        <p:nvGraphicFramePr>
          <p:cNvPr id="20" name="对象 19">
            <a:extLst>
              <a:ext uri="{FF2B5EF4-FFF2-40B4-BE49-F238E27FC236}">
                <a16:creationId xmlns:a16="http://schemas.microsoft.com/office/drawing/2014/main" id="{4FE4D2D7-F97C-BE2A-9921-D247AEA35926}"/>
              </a:ext>
            </a:extLst>
          </p:cNvPr>
          <p:cNvGraphicFramePr>
            <a:graphicFrameLocks noChangeAspect="1"/>
          </p:cNvGraphicFramePr>
          <p:nvPr>
            <p:extLst>
              <p:ext uri="{D42A27DB-BD31-4B8C-83A1-F6EECF244321}">
                <p14:modId xmlns:p14="http://schemas.microsoft.com/office/powerpoint/2010/main" val="2302100345"/>
              </p:ext>
            </p:extLst>
          </p:nvPr>
        </p:nvGraphicFramePr>
        <p:xfrm>
          <a:off x="6347431" y="4342166"/>
          <a:ext cx="533399" cy="752475"/>
        </p:xfrm>
        <a:graphic>
          <a:graphicData uri="http://schemas.openxmlformats.org/presentationml/2006/ole">
            <mc:AlternateContent xmlns:mc="http://schemas.openxmlformats.org/markup-compatibility/2006">
              <mc:Choice xmlns:v="urn:schemas-microsoft-com:vml" Requires="v">
                <p:oleObj name="Equation" r:id="rId30" imgW="14020800" imgH="19812000" progId="Equation.DSMT4">
                  <p:embed/>
                </p:oleObj>
              </mc:Choice>
              <mc:Fallback>
                <p:oleObj name="Equation" r:id="rId30" imgW="14020800" imgH="19812000" progId="Equation.DSMT4">
                  <p:embed/>
                  <p:pic>
                    <p:nvPicPr>
                      <p:cNvPr id="14" name="对象 13">
                        <a:extLst>
                          <a:ext uri="{FF2B5EF4-FFF2-40B4-BE49-F238E27FC236}">
                            <a16:creationId xmlns:a16="http://schemas.microsoft.com/office/drawing/2014/main" id="{995D8A1D-D7F9-780C-7A74-8CE08F0A354C}"/>
                          </a:ext>
                        </a:extLst>
                      </p:cNvPr>
                      <p:cNvPicPr>
                        <a:picLocks noChangeAspect="1"/>
                      </p:cNvPicPr>
                      <p:nvPr/>
                    </p:nvPicPr>
                    <p:blipFill>
                      <a:blip r:embed="rId31"/>
                      <a:stretch>
                        <a:fillRect/>
                      </a:stretch>
                    </p:blipFill>
                    <p:spPr>
                      <a:xfrm>
                        <a:off x="6347431" y="4342166"/>
                        <a:ext cx="533399" cy="752475"/>
                      </a:xfrm>
                      <a:prstGeom prst="rect">
                        <a:avLst/>
                      </a:prstGeom>
                      <a:noFill/>
                      <a:ln w="9525">
                        <a:noFill/>
                      </a:ln>
                    </p:spPr>
                  </p:pic>
                </p:oleObj>
              </mc:Fallback>
            </mc:AlternateContent>
          </a:graphicData>
        </a:graphic>
      </p:graphicFrame>
      <p:graphicFrame>
        <p:nvGraphicFramePr>
          <p:cNvPr id="21" name="对象 20">
            <a:extLst>
              <a:ext uri="{FF2B5EF4-FFF2-40B4-BE49-F238E27FC236}">
                <a16:creationId xmlns:a16="http://schemas.microsoft.com/office/drawing/2014/main" id="{B1103140-EFA6-2B1C-C9A0-25A719387BAE}"/>
              </a:ext>
            </a:extLst>
          </p:cNvPr>
          <p:cNvGraphicFramePr>
            <a:graphicFrameLocks noChangeAspect="1"/>
          </p:cNvGraphicFramePr>
          <p:nvPr>
            <p:extLst>
              <p:ext uri="{D42A27DB-BD31-4B8C-83A1-F6EECF244321}">
                <p14:modId xmlns:p14="http://schemas.microsoft.com/office/powerpoint/2010/main" val="4165761517"/>
              </p:ext>
            </p:extLst>
          </p:nvPr>
        </p:nvGraphicFramePr>
        <p:xfrm>
          <a:off x="6986057" y="4369034"/>
          <a:ext cx="457199" cy="761999"/>
        </p:xfrm>
        <a:graphic>
          <a:graphicData uri="http://schemas.openxmlformats.org/presentationml/2006/ole">
            <mc:AlternateContent xmlns:mc="http://schemas.openxmlformats.org/markup-compatibility/2006">
              <mc:Choice xmlns:v="urn:schemas-microsoft-com:vml" Requires="v">
                <p:oleObj name="Equation" r:id="rId32" imgW="12192000" imgH="20116800" progId="Equation.DSMT4">
                  <p:embed/>
                </p:oleObj>
              </mc:Choice>
              <mc:Fallback>
                <p:oleObj name="Equation" r:id="rId32" imgW="12192000" imgH="20116800" progId="Equation.DSMT4">
                  <p:embed/>
                  <p:pic>
                    <p:nvPicPr>
                      <p:cNvPr id="15" name="对象 14">
                        <a:extLst>
                          <a:ext uri="{FF2B5EF4-FFF2-40B4-BE49-F238E27FC236}">
                            <a16:creationId xmlns:a16="http://schemas.microsoft.com/office/drawing/2014/main" id="{57A8F957-8D71-F957-0BA6-B16EA8D1F5BF}"/>
                          </a:ext>
                        </a:extLst>
                      </p:cNvPr>
                      <p:cNvPicPr>
                        <a:picLocks noChangeAspect="1"/>
                      </p:cNvPicPr>
                      <p:nvPr/>
                    </p:nvPicPr>
                    <p:blipFill>
                      <a:blip r:embed="rId33"/>
                      <a:stretch>
                        <a:fillRect/>
                      </a:stretch>
                    </p:blipFill>
                    <p:spPr>
                      <a:xfrm>
                        <a:off x="6986057" y="4369034"/>
                        <a:ext cx="457199" cy="761999"/>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2389774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4099" y="251917"/>
            <a:ext cx="11831400" cy="2673168"/>
          </a:xfrm>
          <a:prstGeom prst="rect">
            <a:avLst/>
          </a:prstGeom>
          <a:noFill/>
        </p:spPr>
        <p:txBody>
          <a:bodyPr wrap="square" lIns="0" tIns="0" rIns="0" bIns="0" rtlCol="0">
            <a:spAutoFit/>
          </a:bodyPr>
          <a:lstStyle/>
          <a:p>
            <a:pPr eaLnBrk="0" latinLnBrk="1" hangingPunct="0">
              <a:lnSpc>
                <a:spcPct val="150000"/>
              </a:lnSpc>
              <a:spcBef>
                <a:spcPts val="555"/>
              </a:spcBef>
            </a:pPr>
            <a:r>
              <a:rPr lang="zh-CN" altLang="en-US" sz="2410" kern="0" dirty="0">
                <a:solidFill>
                  <a:srgbClr val="000000"/>
                </a:solidFill>
                <a:latin typeface="Times New Roman" panose="02020603050405020304" pitchFamily="65" charset="-122"/>
                <a:ea typeface="华文细黑" panose="02010600040101010101" pitchFamily="65" charset="-122"/>
              </a:rPr>
              <a:t>(3)进阶2    (水平传送带→倾斜传送带+摩擦力突变分析)将传送装置倾斜放置如图丙</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所示,传送带长度为</a:t>
            </a:r>
            <a:r>
              <a:rPr lang="zh-CN" altLang="en-US" sz="2410" i="1" kern="0" dirty="0">
                <a:solidFill>
                  <a:srgbClr val="000000"/>
                </a:solidFill>
                <a:latin typeface="Times New Roman" panose="02020603050405020304" pitchFamily="65" charset="-122"/>
                <a:ea typeface="华文细黑" panose="02010600040101010101" pitchFamily="65" charset="-122"/>
              </a:rPr>
              <a:t>L</a:t>
            </a:r>
            <a:r>
              <a:rPr lang="zh-CN" altLang="en-US" sz="2410" kern="0" dirty="0">
                <a:solidFill>
                  <a:srgbClr val="000000"/>
                </a:solidFill>
                <a:latin typeface="Times New Roman" panose="02020603050405020304" pitchFamily="65" charset="-122"/>
                <a:ea typeface="华文细黑" panose="02010600040101010101" pitchFamily="65" charset="-122"/>
              </a:rPr>
              <a:t>、与水平面的夹角为</a:t>
            </a:r>
            <a:r>
              <a:rPr lang="zh-CN" altLang="en-US" sz="2410" i="1" kern="0" dirty="0">
                <a:solidFill>
                  <a:srgbClr val="000000"/>
                </a:solidFill>
                <a:latin typeface="Times New Roman" panose="02020603050405020304" pitchFamily="65" charset="-122"/>
                <a:ea typeface="华文细黑" panose="02010600040101010101" pitchFamily="65" charset="-122"/>
              </a:rPr>
              <a:t>θ</a:t>
            </a:r>
            <a:r>
              <a:rPr lang="zh-CN" altLang="en-US" sz="2410" kern="0" dirty="0">
                <a:solidFill>
                  <a:srgbClr val="000000"/>
                </a:solidFill>
                <a:latin typeface="Times New Roman" panose="02020603050405020304" pitchFamily="65" charset="-122"/>
                <a:ea typeface="华文细黑" panose="02010600040101010101" pitchFamily="65" charset="-122"/>
              </a:rPr>
              <a:t>,以恒定速率</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顺时针运行,将一质量为</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可视为质点的物块轻轻放在传送带上端,物块和传送带之间的动摩擦因数为</a:t>
            </a:r>
            <a:r>
              <a:rPr lang="zh-CN" altLang="en-US" sz="2410" i="1" kern="0" dirty="0">
                <a:solidFill>
                  <a:srgbClr val="000000"/>
                </a:solidFill>
                <a:latin typeface="Times New Roman" panose="02020603050405020304" pitchFamily="65" charset="-122"/>
                <a:ea typeface="华文细黑" panose="02010600040101010101" pitchFamily="65" charset="-122"/>
              </a:rPr>
              <a:t>μ</a:t>
            </a:r>
            <a:r>
              <a:rPr lang="zh-CN" altLang="en-US" sz="2410" kern="0" dirty="0">
                <a:solidFill>
                  <a:srgbClr val="000000"/>
                </a:solidFill>
                <a:latin typeface="Times New Roman" panose="02020603050405020304" pitchFamily="65" charset="-122"/>
                <a:ea typeface="华文细黑" panose="02010600040101010101" pitchFamily="65" charset="-122"/>
              </a:rPr>
              <a:t>,且</a:t>
            </a:r>
            <a:r>
              <a:rPr lang="zh-CN" altLang="en-US" sz="2410" i="1" kern="0" dirty="0">
                <a:solidFill>
                  <a:srgbClr val="000000"/>
                </a:solidFill>
                <a:latin typeface="Times New Roman" panose="02020603050405020304" pitchFamily="65" charset="-122"/>
                <a:ea typeface="华文细黑" panose="02010600040101010101" pitchFamily="65" charset="-122"/>
              </a:rPr>
              <a:t>μ</a:t>
            </a:r>
            <a:r>
              <a:rPr lang="zh-CN" altLang="en-US" sz="2410" kern="0" dirty="0">
                <a:solidFill>
                  <a:srgbClr val="000000"/>
                </a:solidFill>
                <a:latin typeface="Times New Roman" panose="02020603050405020304" pitchFamily="65" charset="-122"/>
                <a:ea typeface="华文细黑" panose="02010600040101010101" pitchFamily="65" charset="-122"/>
              </a:rPr>
              <a:t>&lt;</a:t>
            </a:r>
            <a:r>
              <a:rPr lang="zh-CN" altLang="en-US" sz="2400" kern="0" dirty="0">
                <a:solidFill>
                  <a:srgbClr val="000000"/>
                </a:solidFill>
                <a:latin typeface="Times New Roman" panose="02020603050405020304" pitchFamily="65" charset="-122"/>
                <a:ea typeface="华文细黑" panose="02010600040101010101" pitchFamily="65" charset="-122"/>
              </a:rPr>
              <a:t>tan </a:t>
            </a:r>
            <a:r>
              <a:rPr lang="zh-CN" altLang="en-US" sz="2400" i="1" kern="0" dirty="0">
                <a:solidFill>
                  <a:srgbClr val="000000"/>
                </a:solidFill>
                <a:latin typeface="Times New Roman" panose="02020603050405020304" pitchFamily="65" charset="-122"/>
                <a:ea typeface="华文细黑" panose="02010600040101010101" pitchFamily="65" charset="-122"/>
              </a:rPr>
              <a:t>θ</a:t>
            </a:r>
            <a:r>
              <a:rPr lang="zh-CN" altLang="en-US" sz="2400" kern="0" dirty="0">
                <a:solidFill>
                  <a:srgbClr val="000000"/>
                </a:solidFill>
                <a:latin typeface="Times New Roman" panose="02020603050405020304" pitchFamily="65" charset="-122"/>
                <a:ea typeface="华文细黑" panose="02010600040101010101" pitchFamily="65" charset="-122"/>
              </a:rPr>
              <a:t>。最大静摩擦力等于滑动摩擦力。求物块到达</a:t>
            </a:r>
            <a:r>
              <a:rPr lang="zh-CN" altLang="en-US" sz="2400" i="1" kern="0" dirty="0">
                <a:solidFill>
                  <a:srgbClr val="000000"/>
                </a:solidFill>
                <a:latin typeface="Times New Roman" panose="02020603050405020304" pitchFamily="65" charset="-122"/>
                <a:ea typeface="华文细黑" panose="02010600040101010101" pitchFamily="65" charset="-122"/>
              </a:rPr>
              <a:t>B</a:t>
            </a:r>
            <a:r>
              <a:rPr lang="zh-CN" altLang="en-US" sz="2400" kern="0" dirty="0">
                <a:solidFill>
                  <a:srgbClr val="000000"/>
                </a:solidFill>
                <a:latin typeface="Times New Roman" panose="02020603050405020304" pitchFamily="65" charset="-122"/>
                <a:ea typeface="华文细黑" panose="02010600040101010101" pitchFamily="65" charset="-122"/>
              </a:rPr>
              <a:t>端时的速度大小</a:t>
            </a:r>
            <a:r>
              <a:rPr lang="zh-CN" altLang="en-US" sz="2400" i="1" kern="0" dirty="0">
                <a:solidFill>
                  <a:srgbClr val="000000"/>
                </a:solidFill>
                <a:latin typeface="Times New Roman" panose="02020603050405020304" pitchFamily="65" charset="-122"/>
                <a:ea typeface="华文细黑" panose="02010600040101010101" pitchFamily="65" charset="-122"/>
              </a:rPr>
              <a:t>v</a:t>
            </a:r>
            <a:r>
              <a:rPr lang="zh-CN" altLang="en-US" sz="2400" kern="0" baseline="-15000" dirty="0">
                <a:solidFill>
                  <a:srgbClr val="000000"/>
                </a:solidFill>
                <a:latin typeface="Times New Roman" panose="02020603050405020304" pitchFamily="65" charset="-122"/>
                <a:ea typeface="华文细黑" panose="02010600040101010101" pitchFamily="65" charset="-122"/>
              </a:rPr>
              <a:t>1</a:t>
            </a:r>
            <a:r>
              <a:rPr lang="zh-CN" altLang="en-US" sz="2400" kern="0" dirty="0">
                <a:solidFill>
                  <a:srgbClr val="000000"/>
                </a:solidFill>
                <a:latin typeface="Times New Roman" panose="02020603050405020304" pitchFamily="65" charset="-122"/>
                <a:ea typeface="华文细黑" panose="02010600040101010101" pitchFamily="65" charset="-122"/>
              </a:rPr>
              <a:t>。 </a:t>
            </a:r>
            <a:endParaRPr lang="zh-CN" altLang="en-US" sz="2400" dirty="0"/>
          </a:p>
          <a:p>
            <a:pPr marL="0" indent="0" eaLnBrk="0" latinLnBrk="1" hangingPunct="0">
              <a:lnSpc>
                <a:spcPct val="150000"/>
              </a:lnSpc>
              <a:spcBef>
                <a:spcPts val="555"/>
              </a:spcBef>
              <a:buNone/>
            </a:pPr>
            <a:endParaRPr lang="zh-CN" altLang="en-US" dirty="0"/>
          </a:p>
        </p:txBody>
      </p:sp>
      <p:pic>
        <p:nvPicPr>
          <p:cNvPr id="6" name="图片 3" descr="textimage55.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9468470" y="2268140"/>
            <a:ext cx="1872208" cy="1966341"/>
          </a:xfrm>
          <a:prstGeom prst="rect">
            <a:avLst/>
          </a:prstGeom>
        </p:spPr>
      </p:pic>
      <p:sp>
        <p:nvSpPr>
          <p:cNvPr id="4" name="TextBox 2">
            <a:extLst>
              <a:ext uri="{FF2B5EF4-FFF2-40B4-BE49-F238E27FC236}">
                <a16:creationId xmlns:a16="http://schemas.microsoft.com/office/drawing/2014/main" id="{FC34B977-A5DE-7986-FF8F-2332D7B6FC6F}"/>
              </a:ext>
            </a:extLst>
          </p:cNvPr>
          <p:cNvSpPr txBox="1"/>
          <p:nvPr/>
        </p:nvSpPr>
        <p:spPr>
          <a:xfrm>
            <a:off x="899518" y="4904063"/>
            <a:ext cx="11831400" cy="10657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DE0000"/>
                </a:solidFill>
                <a:latin typeface="Times New Roman" panose="02020603050405020304" pitchFamily="65" charset="-122"/>
                <a:ea typeface="华文细黑" panose="02010600040101010101" pitchFamily="65" charset="-122"/>
              </a:rPr>
              <a:t>    </a:t>
            </a:r>
            <a:r>
              <a:rPr lang="zh-CN" altLang="en-US" sz="2410" b="1" kern="0" dirty="0">
                <a:solidFill>
                  <a:srgbClr val="DE0000"/>
                </a:solidFill>
                <a:ea typeface="微软雅黑" panose="020B0503020204020204" pitchFamily="34" charset="-122"/>
              </a:rPr>
              <a:t>答案</a:t>
            </a:r>
            <a:r>
              <a:rPr lang="zh-CN" altLang="en-US" sz="2410" kern="0" dirty="0">
                <a:solidFill>
                  <a:srgbClr val="000000"/>
                </a:solidFill>
                <a:latin typeface="Times New Roman" panose="02020603050405020304" pitchFamily="65" charset="-122"/>
                <a:ea typeface="楷体_GB2312" pitchFamily="65" charset="-122"/>
              </a:rPr>
              <a:t>  (3)</a:t>
            </a:r>
            <a:r>
              <a:rPr lang="zh-CN" altLang="en-US" sz="5245" kern="0" spc="37355"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4" name="对象 13">
            <a:extLst>
              <a:ext uri="{FF2B5EF4-FFF2-40B4-BE49-F238E27FC236}">
                <a16:creationId xmlns:a16="http://schemas.microsoft.com/office/drawing/2014/main" id="{46524991-FDF1-691F-AC57-C8D8C2F56983}"/>
              </a:ext>
            </a:extLst>
          </p:cNvPr>
          <p:cNvGraphicFramePr>
            <a:graphicFrameLocks noChangeAspect="1"/>
          </p:cNvGraphicFramePr>
          <p:nvPr>
            <p:extLst>
              <p:ext uri="{D42A27DB-BD31-4B8C-83A1-F6EECF244321}">
                <p14:modId xmlns:p14="http://schemas.microsoft.com/office/powerpoint/2010/main" val="1050963067"/>
              </p:ext>
            </p:extLst>
          </p:nvPr>
        </p:nvGraphicFramePr>
        <p:xfrm>
          <a:off x="2267670" y="5425135"/>
          <a:ext cx="6308063" cy="953033"/>
        </p:xfrm>
        <a:graphic>
          <a:graphicData uri="http://schemas.openxmlformats.org/presentationml/2006/ole">
            <mc:AlternateContent xmlns:mc="http://schemas.openxmlformats.org/markup-compatibility/2006">
              <mc:Choice xmlns:v="urn:schemas-microsoft-com:vml" Requires="v">
                <p:oleObj name="Equation" r:id="rId4" imgW="5854680" imgH="914400" progId="Equation.DSMT4">
                  <p:embed/>
                </p:oleObj>
              </mc:Choice>
              <mc:Fallback>
                <p:oleObj name="Equation" r:id="rId4" imgW="5854680" imgH="914400" progId="Equation.DSMT4">
                  <p:embed/>
                  <p:pic>
                    <p:nvPicPr>
                      <p:cNvPr id="17" name="对象 16">
                        <a:extLst>
                          <a:ext uri="{FF2B5EF4-FFF2-40B4-BE49-F238E27FC236}">
                            <a16:creationId xmlns:a16="http://schemas.microsoft.com/office/drawing/2014/main" id="{3E56C8BF-7891-EE3D-5319-4F19572854E8}"/>
                          </a:ext>
                        </a:extLst>
                      </p:cNvPr>
                      <p:cNvPicPr>
                        <a:picLocks noChangeAspect="1"/>
                      </p:cNvPicPr>
                      <p:nvPr/>
                    </p:nvPicPr>
                    <p:blipFill>
                      <a:blip r:embed="rId5"/>
                      <a:stretch>
                        <a:fillRect/>
                      </a:stretch>
                    </p:blipFill>
                    <p:spPr>
                      <a:xfrm>
                        <a:off x="2267670" y="5425135"/>
                        <a:ext cx="6308063" cy="953033"/>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39142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(3)将物块轻轻放在传送带上后,物块最初的受力情况如图1所示,根据牛顿第二定律可</a:t>
            </a:r>
            <a:b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得物块的加速度</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4986"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(sin</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cos</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4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物块的速度从0增大到</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v</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经过的时间</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315" kern="0" spc="-1067"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275" kern="0" spc="11876"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a:p>
            <a:pPr marL="0" indent="0" eaLnBrk="0" latinLnBrk="1" hangingPunct="0">
              <a:lnSpc>
                <a:spcPct val="130000"/>
              </a:lnSpc>
              <a:spcBef>
                <a:spcPts val="130"/>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物块在</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t</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时间内通过的位移</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x</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985" kern="0" spc="-1258"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1730" kern="0" spc="295"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415" kern="0" spc="12784"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998335638"/>
              </p:ext>
            </p:extLst>
          </p:nvPr>
        </p:nvGraphicFramePr>
        <p:xfrm>
          <a:off x="2961143" y="1116013"/>
          <a:ext cx="2295525" cy="657224"/>
        </p:xfrm>
        <a:graphic>
          <a:graphicData uri="http://schemas.openxmlformats.org/presentationml/2006/ole">
            <mc:AlternateContent xmlns:mc="http://schemas.openxmlformats.org/markup-compatibility/2006">
              <mc:Choice xmlns:v="urn:schemas-microsoft-com:vml" Requires="v">
                <p:oleObj name="Equation" r:id="rId3" imgW="60655200" imgH="17373600" progId="Equation.DSMT4">
                  <p:embed/>
                </p:oleObj>
              </mc:Choice>
              <mc:Fallback>
                <p:oleObj name="Equation" r:id="rId3" imgW="60655200" imgH="17373600" progId="Equation.DSMT4">
                  <p:embed/>
                  <p:pic>
                    <p:nvPicPr>
                      <p:cNvPr id="0" name="图片 24576"/>
                      <p:cNvPicPr>
                        <a:picLocks noChangeAspect="1"/>
                      </p:cNvPicPr>
                      <p:nvPr/>
                    </p:nvPicPr>
                    <p:blipFill>
                      <a:blip r:embed="rId4"/>
                      <a:stretch>
                        <a:fillRect/>
                      </a:stretch>
                    </p:blipFill>
                    <p:spPr>
                      <a:xfrm>
                        <a:off x="2961143" y="1116013"/>
                        <a:ext cx="229552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686412845"/>
              </p:ext>
            </p:extLst>
          </p:nvPr>
        </p:nvGraphicFramePr>
        <p:xfrm>
          <a:off x="5373729" y="1775470"/>
          <a:ext cx="285750" cy="723900"/>
        </p:xfrm>
        <a:graphic>
          <a:graphicData uri="http://schemas.openxmlformats.org/presentationml/2006/ole">
            <mc:AlternateContent xmlns:mc="http://schemas.openxmlformats.org/markup-compatibility/2006">
              <mc:Choice xmlns:v="urn:schemas-microsoft-com:vml" Requires="v">
                <p:oleObj name="Equation" r:id="rId5" imgW="7620000" imgH="19202400" progId="Equation.DSMT4">
                  <p:embed/>
                </p:oleObj>
              </mc:Choice>
              <mc:Fallback>
                <p:oleObj name="Equation" r:id="rId5" imgW="7620000" imgH="19202400" progId="Equation.DSMT4">
                  <p:embed/>
                  <p:pic>
                    <p:nvPicPr>
                      <p:cNvPr id="0" name="图片 24577"/>
                      <p:cNvPicPr>
                        <a:picLocks noChangeAspect="1"/>
                      </p:cNvPicPr>
                      <p:nvPr/>
                    </p:nvPicPr>
                    <p:blipFill>
                      <a:blip r:embed="rId6"/>
                      <a:stretch>
                        <a:fillRect/>
                      </a:stretch>
                    </p:blipFill>
                    <p:spPr>
                      <a:xfrm>
                        <a:off x="5373729" y="1775470"/>
                        <a:ext cx="285750" cy="7239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51717488"/>
              </p:ext>
            </p:extLst>
          </p:nvPr>
        </p:nvGraphicFramePr>
        <p:xfrm>
          <a:off x="5832053" y="1764085"/>
          <a:ext cx="1924049" cy="714375"/>
        </p:xfrm>
        <a:graphic>
          <a:graphicData uri="http://schemas.openxmlformats.org/presentationml/2006/ole">
            <mc:AlternateContent xmlns:mc="http://schemas.openxmlformats.org/markup-compatibility/2006">
              <mc:Choice xmlns:v="urn:schemas-microsoft-com:vml" Requires="v">
                <p:oleObj name="Equation" r:id="rId7" imgW="50901600" imgH="18897600" progId="Equation.DSMT4">
                  <p:embed/>
                </p:oleObj>
              </mc:Choice>
              <mc:Fallback>
                <p:oleObj name="Equation" r:id="rId7" imgW="50901600" imgH="18897600" progId="Equation.DSMT4">
                  <p:embed/>
                  <p:pic>
                    <p:nvPicPr>
                      <p:cNvPr id="0" name="图片 24578"/>
                      <p:cNvPicPr>
                        <a:picLocks noChangeAspect="1"/>
                      </p:cNvPicPr>
                      <p:nvPr/>
                    </p:nvPicPr>
                    <p:blipFill>
                      <a:blip r:embed="rId8"/>
                      <a:stretch>
                        <a:fillRect/>
                      </a:stretch>
                    </p:blipFill>
                    <p:spPr>
                      <a:xfrm>
                        <a:off x="5832053" y="1764085"/>
                        <a:ext cx="1924049" cy="71437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58983792"/>
              </p:ext>
            </p:extLst>
          </p:nvPr>
        </p:nvGraphicFramePr>
        <p:xfrm>
          <a:off x="4379229" y="2449289"/>
          <a:ext cx="219074" cy="657224"/>
        </p:xfrm>
        <a:graphic>
          <a:graphicData uri="http://schemas.openxmlformats.org/presentationml/2006/ole">
            <mc:AlternateContent xmlns:mc="http://schemas.openxmlformats.org/markup-compatibility/2006">
              <mc:Choice xmlns:v="urn:schemas-microsoft-com:vml" Requires="v">
                <p:oleObj name="Equation" r:id="rId9" imgW="5791200" imgH="17373600" progId="Equation.DSMT4">
                  <p:embed/>
                </p:oleObj>
              </mc:Choice>
              <mc:Fallback>
                <p:oleObj name="Equation" r:id="rId9" imgW="5791200" imgH="17373600" progId="Equation.DSMT4">
                  <p:embed/>
                  <p:pic>
                    <p:nvPicPr>
                      <p:cNvPr id="0" name="图片 24579"/>
                      <p:cNvPicPr>
                        <a:picLocks noChangeAspect="1"/>
                      </p:cNvPicPr>
                      <p:nvPr/>
                    </p:nvPicPr>
                    <p:blipFill>
                      <a:blip r:embed="rId10"/>
                      <a:stretch>
                        <a:fillRect/>
                      </a:stretch>
                    </p:blipFill>
                    <p:spPr>
                      <a:xfrm>
                        <a:off x="4379229" y="2449289"/>
                        <a:ext cx="2190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231550471"/>
              </p:ext>
            </p:extLst>
          </p:nvPr>
        </p:nvGraphicFramePr>
        <p:xfrm>
          <a:off x="4826920" y="2592425"/>
          <a:ext cx="257175" cy="381000"/>
        </p:xfrm>
        <a:graphic>
          <a:graphicData uri="http://schemas.openxmlformats.org/presentationml/2006/ole">
            <mc:AlternateContent xmlns:mc="http://schemas.openxmlformats.org/markup-compatibility/2006">
              <mc:Choice xmlns:v="urn:schemas-microsoft-com:vml" Requires="v">
                <p:oleObj name="Equation" r:id="rId11" imgW="6705600" imgH="10058400" progId="Equation.DSMT4">
                  <p:embed/>
                </p:oleObj>
              </mc:Choice>
              <mc:Fallback>
                <p:oleObj name="Equation" r:id="rId11" imgW="6705600" imgH="10058400" progId="Equation.DSMT4">
                  <p:embed/>
                  <p:pic>
                    <p:nvPicPr>
                      <p:cNvPr id="0" name="图片 24580"/>
                      <p:cNvPicPr>
                        <a:picLocks noChangeAspect="1"/>
                      </p:cNvPicPr>
                      <p:nvPr/>
                    </p:nvPicPr>
                    <p:blipFill>
                      <a:blip r:embed="rId12"/>
                      <a:stretch>
                        <a:fillRect/>
                      </a:stretch>
                    </p:blipFill>
                    <p:spPr>
                      <a:xfrm>
                        <a:off x="4826920" y="2592425"/>
                        <a:ext cx="257175" cy="381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970823697"/>
              </p:ext>
            </p:extLst>
          </p:nvPr>
        </p:nvGraphicFramePr>
        <p:xfrm>
          <a:off x="5256668" y="2412157"/>
          <a:ext cx="2057400" cy="752475"/>
        </p:xfrm>
        <a:graphic>
          <a:graphicData uri="http://schemas.openxmlformats.org/presentationml/2006/ole">
            <mc:AlternateContent xmlns:mc="http://schemas.openxmlformats.org/markup-compatibility/2006">
              <mc:Choice xmlns:v="urn:schemas-microsoft-com:vml" Requires="v">
                <p:oleObj name="Equation" r:id="rId13" imgW="54559200" imgH="19812000" progId="Equation.DSMT4">
                  <p:embed/>
                </p:oleObj>
              </mc:Choice>
              <mc:Fallback>
                <p:oleObj name="Equation" r:id="rId13" imgW="54559200" imgH="19812000" progId="Equation.DSMT4">
                  <p:embed/>
                  <p:pic>
                    <p:nvPicPr>
                      <p:cNvPr id="0" name="图片 24581"/>
                      <p:cNvPicPr>
                        <a:picLocks noChangeAspect="1"/>
                      </p:cNvPicPr>
                      <p:nvPr/>
                    </p:nvPicPr>
                    <p:blipFill>
                      <a:blip r:embed="rId14"/>
                      <a:stretch>
                        <a:fillRect/>
                      </a:stretch>
                    </p:blipFill>
                    <p:spPr>
                      <a:xfrm>
                        <a:off x="5256668" y="2412157"/>
                        <a:ext cx="2057400" cy="752475"/>
                      </a:xfrm>
                      <a:prstGeom prst="rect">
                        <a:avLst/>
                      </a:prstGeom>
                      <a:noFill/>
                      <a:ln w="9525">
                        <a:noFill/>
                      </a:ln>
                    </p:spPr>
                  </p:pic>
                </p:oleObj>
              </mc:Fallback>
            </mc:AlternateContent>
          </a:graphicData>
        </a:graphic>
      </p:graphicFrame>
      <p:sp>
        <p:nvSpPr>
          <p:cNvPr id="3" name="TextBox 2">
            <a:extLst>
              <a:ext uri="{FF2B5EF4-FFF2-40B4-BE49-F238E27FC236}">
                <a16:creationId xmlns:a16="http://schemas.microsoft.com/office/drawing/2014/main" id="{9DB94741-B616-6564-5D20-2E4C5D844CD0}"/>
              </a:ext>
            </a:extLst>
          </p:cNvPr>
          <p:cNvSpPr txBox="1"/>
          <p:nvPr/>
        </p:nvSpPr>
        <p:spPr>
          <a:xfrm>
            <a:off x="468000" y="3093409"/>
            <a:ext cx="11088702" cy="118417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由题意可知</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&lt;tan </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,故物块达到传送带速度相同后发生第二次加速,对物块受力分析如图2所示</a:t>
            </a:r>
            <a:r>
              <a:rPr lang="en-US" altLang="zh-CN"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同理 可得物块的加速度</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a:t>
            </a:r>
            <a:r>
              <a:rPr lang="zh-CN" altLang="en-US" sz="1815" kern="0" baseline="-1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3090" kern="0" spc="14836"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(sin</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cos </a:t>
            </a:r>
            <a:r>
              <a:rPr lang="zh-CN" altLang="en-US" sz="2410" i="1"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θ</a:t>
            </a:r>
            <a:r>
              <a:rPr lang="zh-CN" altLang="en-US" sz="2410" kern="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2" name="对象 11">
            <a:extLst>
              <a:ext uri="{FF2B5EF4-FFF2-40B4-BE49-F238E27FC236}">
                <a16:creationId xmlns:a16="http://schemas.microsoft.com/office/drawing/2014/main" id="{D8BA6C4E-6F3A-5EA5-8641-7E698C3655C6}"/>
              </a:ext>
            </a:extLst>
          </p:cNvPr>
          <p:cNvGraphicFramePr>
            <a:graphicFrameLocks noChangeAspect="1"/>
          </p:cNvGraphicFramePr>
          <p:nvPr>
            <p:extLst>
              <p:ext uri="{D42A27DB-BD31-4B8C-83A1-F6EECF244321}">
                <p14:modId xmlns:p14="http://schemas.microsoft.com/office/powerpoint/2010/main" val="3309138535"/>
              </p:ext>
            </p:extLst>
          </p:nvPr>
        </p:nvGraphicFramePr>
        <p:xfrm>
          <a:off x="5463803" y="3708301"/>
          <a:ext cx="2276475" cy="657224"/>
        </p:xfrm>
        <a:graphic>
          <a:graphicData uri="http://schemas.openxmlformats.org/presentationml/2006/ole">
            <mc:AlternateContent xmlns:mc="http://schemas.openxmlformats.org/markup-compatibility/2006">
              <mc:Choice xmlns:v="urn:schemas-microsoft-com:vml" Requires="v">
                <p:oleObj name="Equation" r:id="rId15" imgW="60350400" imgH="17373600" progId="Equation.DSMT4">
                  <p:embed/>
                </p:oleObj>
              </mc:Choice>
              <mc:Fallback>
                <p:oleObj name="Equation" r:id="rId15" imgW="60350400" imgH="17373600" progId="Equation.DSMT4">
                  <p:embed/>
                  <p:pic>
                    <p:nvPicPr>
                      <p:cNvPr id="6" name="对象 5"/>
                      <p:cNvPicPr>
                        <a:picLocks noChangeAspect="1"/>
                      </p:cNvPicPr>
                      <p:nvPr/>
                    </p:nvPicPr>
                    <p:blipFill>
                      <a:blip r:embed="rId16"/>
                      <a:stretch>
                        <a:fillRect/>
                      </a:stretch>
                    </p:blipFill>
                    <p:spPr>
                      <a:xfrm>
                        <a:off x="5463803" y="3708301"/>
                        <a:ext cx="2276475" cy="657224"/>
                      </a:xfrm>
                      <a:prstGeom prst="rect">
                        <a:avLst/>
                      </a:prstGeom>
                      <a:noFill/>
                      <a:ln w="9525">
                        <a:noFill/>
                      </a:ln>
                    </p:spPr>
                  </p:pic>
                </p:oleObj>
              </mc:Fallback>
            </mc:AlternateContent>
          </a:graphicData>
        </a:graphic>
      </p:graphicFrame>
      <p:pic>
        <p:nvPicPr>
          <p:cNvPr id="13" name="图片 3" descr="textimage56.jpeg">
            <a:extLst>
              <a:ext uri="{FF2B5EF4-FFF2-40B4-BE49-F238E27FC236}">
                <a16:creationId xmlns:a16="http://schemas.microsoft.com/office/drawing/2014/main" id="{D2D2EC28-06ED-0610-E724-861521E662E0}"/>
              </a:ext>
            </a:extLst>
          </p:cNvPr>
          <p:cNvPicPr>
            <a:picLocks noChangeAspect="1"/>
          </p:cNvPicPr>
          <p:nvPr/>
        </p:nvPicPr>
        <p:blipFill>
          <a:blip r:embed="rId17"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783428" y="1116013"/>
            <a:ext cx="1023306" cy="1828686"/>
          </a:xfrm>
          <a:prstGeom prst="rect">
            <a:avLst/>
          </a:prstGeom>
        </p:spPr>
      </p:pic>
      <p:pic>
        <p:nvPicPr>
          <p:cNvPr id="14" name="图片 4" descr="textimage57.jpeg">
            <a:extLst>
              <a:ext uri="{FF2B5EF4-FFF2-40B4-BE49-F238E27FC236}">
                <a16:creationId xmlns:a16="http://schemas.microsoft.com/office/drawing/2014/main" id="{7DA58A46-75CA-B3FE-8E33-7EA9B89C5141}"/>
              </a:ext>
            </a:extLst>
          </p:cNvPr>
          <p:cNvPicPr>
            <a:picLocks noChangeAspect="1"/>
          </p:cNvPicPr>
          <p:nvPr/>
        </p:nvPicPr>
        <p:blipFill>
          <a:blip r:embed="rId18"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10367508" y="1199386"/>
            <a:ext cx="1084014" cy="1828686"/>
          </a:xfrm>
          <a:prstGeom prst="rect">
            <a:avLst/>
          </a:prstGeom>
        </p:spPr>
      </p:pic>
      <p:sp>
        <p:nvSpPr>
          <p:cNvPr id="15" name="TextBox 2">
            <a:extLst>
              <a:ext uri="{FF2B5EF4-FFF2-40B4-BE49-F238E27FC236}">
                <a16:creationId xmlns:a16="http://schemas.microsoft.com/office/drawing/2014/main" id="{36478F6B-B433-7D4E-8E1F-8E9C438D8EE2}"/>
              </a:ext>
            </a:extLst>
          </p:cNvPr>
          <p:cNvSpPr txBox="1"/>
          <p:nvPr/>
        </p:nvSpPr>
        <p:spPr>
          <a:xfrm>
            <a:off x="579136" y="4331564"/>
            <a:ext cx="11831400" cy="16317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物块继续加速直至到达</a:t>
            </a:r>
            <a:r>
              <a:rPr lang="zh-CN" altLang="en-US" sz="2410" i="1" kern="0" dirty="0">
                <a:solidFill>
                  <a:srgbClr val="000000"/>
                </a:solidFill>
                <a:latin typeface="Times New Roman" panose="02020603050405020304" pitchFamily="65" charset="-122"/>
                <a:ea typeface="楷体_GB2312" pitchFamily="65" charset="-122"/>
              </a:rPr>
              <a:t>B</a:t>
            </a:r>
            <a:r>
              <a:rPr lang="zh-CN" altLang="en-US" sz="2410" kern="0" dirty="0">
                <a:solidFill>
                  <a:srgbClr val="000000"/>
                </a:solidFill>
                <a:latin typeface="Times New Roman" panose="02020603050405020304" pitchFamily="65" charset="-122"/>
                <a:ea typeface="楷体_GB2312" pitchFamily="65" charset="-122"/>
              </a:rPr>
              <a:t>端,第二次加速的位移大小</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L</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1</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由匀变速直线运动规律有</a:t>
            </a:r>
            <a:r>
              <a:rPr lang="zh-CN" altLang="en-US" sz="2140" kern="0" spc="182" dirty="0">
                <a:solidFill>
                  <a:srgbClr val="000000"/>
                </a:solidFill>
                <a:latin typeface="Times New Roman" panose="02020603050405020304" pitchFamily="65" charset="-122"/>
                <a:ea typeface="楷体_GB2312" pitchFamily="65" charset="-122"/>
              </a:rPr>
              <a:t> </a:t>
            </a:r>
            <a:r>
              <a:rPr lang="zh-CN" altLang="en-US" sz="2410" kern="0" dirty="0">
                <a:solidFill>
                  <a:srgbClr val="000000"/>
                </a:solidFill>
                <a:latin typeface="Times New Roman" panose="02020603050405020304" pitchFamily="65" charset="-122"/>
                <a:ea typeface="楷体_GB2312" pitchFamily="65" charset="-122"/>
              </a:rPr>
              <a:t>-</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59000" dirty="0">
                <a:solidFill>
                  <a:srgbClr val="000000"/>
                </a:solidFill>
                <a:latin typeface="Times New Roman" panose="02020603050405020304" pitchFamily="65" charset="-122"/>
                <a:ea typeface="楷体_GB2312" pitchFamily="65" charset="-122"/>
              </a:rPr>
              <a:t>2</a:t>
            </a:r>
            <a:r>
              <a:rPr lang="zh-CN" altLang="en-US" sz="2410" kern="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a</a:t>
            </a:r>
            <a:r>
              <a:rPr lang="zh-CN" altLang="en-US" sz="1815" kern="0" baseline="-15000" dirty="0">
                <a:solidFill>
                  <a:srgbClr val="000000"/>
                </a:solidFill>
                <a:latin typeface="Times New Roman" panose="02020603050405020304" pitchFamily="65" charset="-122"/>
                <a:ea typeface="楷体_GB2312" pitchFamily="65" charset="-122"/>
              </a:rPr>
              <a:t>2</a:t>
            </a:r>
            <a:r>
              <a:rPr lang="zh-CN" altLang="en-US" sz="2410" i="1" kern="0" dirty="0">
                <a:solidFill>
                  <a:srgbClr val="000000"/>
                </a:solidFill>
                <a:latin typeface="Times New Roman" panose="02020603050405020304" pitchFamily="65" charset="-122"/>
                <a:ea typeface="楷体_GB2312" pitchFamily="65" charset="-122"/>
              </a:rPr>
              <a:t>x</a:t>
            </a:r>
            <a:r>
              <a:rPr lang="zh-CN" altLang="en-US" sz="1815" kern="0" baseline="-15000" dirty="0">
                <a:solidFill>
                  <a:srgbClr val="000000"/>
                </a:solidFill>
                <a:latin typeface="Times New Roman" panose="02020603050405020304" pitchFamily="65" charset="-122"/>
                <a:ea typeface="楷体_GB2312" pitchFamily="65" charset="-122"/>
              </a:rPr>
              <a:t>2</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联立解得</a:t>
            </a:r>
            <a:r>
              <a:rPr lang="zh-CN" altLang="en-US" sz="2410" i="1" kern="0" dirty="0">
                <a:solidFill>
                  <a:srgbClr val="000000"/>
                </a:solidFill>
                <a:latin typeface="Times New Roman" panose="02020603050405020304" pitchFamily="65" charset="-122"/>
                <a:ea typeface="楷体_GB2312" pitchFamily="65" charset="-122"/>
              </a:rPr>
              <a:t>v</a:t>
            </a:r>
            <a:r>
              <a:rPr lang="zh-CN" altLang="en-US" sz="1815" kern="0" baseline="-15000" dirty="0">
                <a:solidFill>
                  <a:srgbClr val="000000"/>
                </a:solidFill>
                <a:latin typeface="Times New Roman" panose="02020603050405020304" pitchFamily="65" charset="-122"/>
                <a:ea typeface="楷体_GB2312" pitchFamily="65" charset="-122"/>
              </a:rPr>
              <a:t>1</a:t>
            </a:r>
            <a:r>
              <a:rPr lang="zh-CN" altLang="en-US" sz="2410" kern="0" dirty="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6" name="对象 15">
            <a:extLst>
              <a:ext uri="{FF2B5EF4-FFF2-40B4-BE49-F238E27FC236}">
                <a16:creationId xmlns:a16="http://schemas.microsoft.com/office/drawing/2014/main" id="{52CEF273-6827-993F-55A2-D337D0F54F8B}"/>
              </a:ext>
            </a:extLst>
          </p:cNvPr>
          <p:cNvGraphicFramePr>
            <a:graphicFrameLocks noChangeAspect="1"/>
          </p:cNvGraphicFramePr>
          <p:nvPr>
            <p:extLst>
              <p:ext uri="{D42A27DB-BD31-4B8C-83A1-F6EECF244321}">
                <p14:modId xmlns:p14="http://schemas.microsoft.com/office/powerpoint/2010/main" val="2733228155"/>
              </p:ext>
            </p:extLst>
          </p:nvPr>
        </p:nvGraphicFramePr>
        <p:xfrm>
          <a:off x="3961267" y="5004445"/>
          <a:ext cx="295275" cy="381000"/>
        </p:xfrm>
        <a:graphic>
          <a:graphicData uri="http://schemas.openxmlformats.org/presentationml/2006/ole">
            <mc:AlternateContent xmlns:mc="http://schemas.openxmlformats.org/markup-compatibility/2006">
              <mc:Choice xmlns:v="urn:schemas-microsoft-com:vml" Requires="v">
                <p:oleObj name="Equation" r:id="rId19" imgW="7924800" imgH="10058400" progId="Equation.DSMT4">
                  <p:embed/>
                </p:oleObj>
              </mc:Choice>
              <mc:Fallback>
                <p:oleObj name="Equation" r:id="rId19" imgW="7924800" imgH="10058400" progId="Equation.DSMT4">
                  <p:embed/>
                  <p:pic>
                    <p:nvPicPr>
                      <p:cNvPr id="4" name="对象 3"/>
                      <p:cNvPicPr>
                        <a:picLocks noChangeAspect="1"/>
                      </p:cNvPicPr>
                      <p:nvPr/>
                    </p:nvPicPr>
                    <p:blipFill>
                      <a:blip r:embed="rId20"/>
                      <a:stretch>
                        <a:fillRect/>
                      </a:stretch>
                    </p:blipFill>
                    <p:spPr>
                      <a:xfrm>
                        <a:off x="3961267" y="5004445"/>
                        <a:ext cx="295275" cy="381000"/>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3E56C8BF-7891-EE3D-5319-4F19572854E8}"/>
              </a:ext>
            </a:extLst>
          </p:cNvPr>
          <p:cNvGraphicFramePr>
            <a:graphicFrameLocks noChangeAspect="1"/>
          </p:cNvGraphicFramePr>
          <p:nvPr>
            <p:extLst>
              <p:ext uri="{D42A27DB-BD31-4B8C-83A1-F6EECF244321}">
                <p14:modId xmlns:p14="http://schemas.microsoft.com/office/powerpoint/2010/main" val="1243458280"/>
              </p:ext>
            </p:extLst>
          </p:nvPr>
        </p:nvGraphicFramePr>
        <p:xfrm>
          <a:off x="2080287" y="5433679"/>
          <a:ext cx="6308063" cy="953033"/>
        </p:xfrm>
        <a:graphic>
          <a:graphicData uri="http://schemas.openxmlformats.org/presentationml/2006/ole">
            <mc:AlternateContent xmlns:mc="http://schemas.openxmlformats.org/markup-compatibility/2006">
              <mc:Choice xmlns:v="urn:schemas-microsoft-com:vml" Requires="v">
                <p:oleObj name="Equation" r:id="rId21" imgW="5854680" imgH="914400" progId="Equation.DSMT4">
                  <p:embed/>
                </p:oleObj>
              </mc:Choice>
              <mc:Fallback>
                <p:oleObj name="Equation" r:id="rId21" imgW="5854680" imgH="914400" progId="Equation.DSMT4">
                  <p:embed/>
                  <p:pic>
                    <p:nvPicPr>
                      <p:cNvPr id="5" name="对象 4"/>
                      <p:cNvPicPr>
                        <a:picLocks noChangeAspect="1"/>
                      </p:cNvPicPr>
                      <p:nvPr/>
                    </p:nvPicPr>
                    <p:blipFill>
                      <a:blip r:embed="rId22"/>
                      <a:stretch>
                        <a:fillRect/>
                      </a:stretch>
                    </p:blipFill>
                    <p:spPr>
                      <a:xfrm>
                        <a:off x="2080287" y="5433679"/>
                        <a:ext cx="6308063" cy="953033"/>
                      </a:xfrm>
                      <a:prstGeom prst="rect">
                        <a:avLst/>
                      </a:prstGeom>
                      <a:noFill/>
                      <a:ln w="9525">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251917"/>
            <a:ext cx="11831400" cy="932884"/>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模型       </a:t>
            </a:r>
            <a:r>
              <a:rPr lang="zh-CN" altLang="en-US" sz="2410" kern="0" dirty="0">
                <a:solidFill>
                  <a:srgbClr val="000000"/>
                </a:solidFill>
                <a:latin typeface="华文细黑" panose="02010600040101010101" pitchFamily="65" charset="-122"/>
                <a:ea typeface="华文细黑" panose="02010600040101010101" pitchFamily="65" charset="-122"/>
              </a:rPr>
              <a:t>常见传送带模型分析</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1.水平传送带模型</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2347650283"/>
              </p:ext>
            </p:extLst>
          </p:nvPr>
        </p:nvGraphicFramePr>
        <p:xfrm>
          <a:off x="323454" y="1261460"/>
          <a:ext cx="11268000" cy="3094913"/>
        </p:xfrm>
        <a:graphic>
          <a:graphicData uri="http://schemas.openxmlformats.org/drawingml/2006/table">
            <a:tbl>
              <a:tblPr/>
              <a:tblGrid>
                <a:gridCol w="2817000">
                  <a:extLst>
                    <a:ext uri="{9D8B030D-6E8A-4147-A177-3AD203B41FA5}">
                      <a16:colId xmlns:a16="http://schemas.microsoft.com/office/drawing/2014/main" val="20000"/>
                    </a:ext>
                  </a:extLst>
                </a:gridCol>
                <a:gridCol w="1215448">
                  <a:extLst>
                    <a:ext uri="{9D8B030D-6E8A-4147-A177-3AD203B41FA5}">
                      <a16:colId xmlns:a16="http://schemas.microsoft.com/office/drawing/2014/main" val="20001"/>
                    </a:ext>
                  </a:extLst>
                </a:gridCol>
                <a:gridCol w="4418552">
                  <a:extLst>
                    <a:ext uri="{9D8B030D-6E8A-4147-A177-3AD203B41FA5}">
                      <a16:colId xmlns:a16="http://schemas.microsoft.com/office/drawing/2014/main" val="20002"/>
                    </a:ext>
                  </a:extLst>
                </a:gridCol>
                <a:gridCol w="2817000">
                  <a:extLst>
                    <a:ext uri="{9D8B030D-6E8A-4147-A177-3AD203B41FA5}">
                      <a16:colId xmlns:a16="http://schemas.microsoft.com/office/drawing/2014/main" val="20003"/>
                    </a:ext>
                  </a:extLst>
                </a:gridCol>
              </a:tblGrid>
              <a:tr h="0">
                <a:tc rowSpan="2"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常见情境</a:t>
                      </a:r>
                    </a:p>
                  </a:txBody>
                  <a:tcPr marL="45720" marR="45720"/>
                </a:tc>
                <a:tc rowSpan="2" hMerge="1">
                  <a:txBody>
                    <a:bodyPr/>
                    <a:lstStyle/>
                    <a:p>
                      <a:endParaRPr lang="zh-CN"/>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物块的运动情况(加速度大小</a:t>
                      </a:r>
                      <a:r>
                        <a:rPr lang="zh-CN" altLang="en-US" sz="2010" i="1" kern="0" dirty="0">
                          <a:solidFill>
                            <a:srgbClr val="000000"/>
                          </a:solidFill>
                          <a:latin typeface="Times New Roman" panose="02020603050405020304" pitchFamily="65" charset="-122"/>
                          <a:ea typeface="华文细黑" panose="02010600040101010101" pitchFamily="65" charset="-122"/>
                        </a:rPr>
                        <a:t>a=μg</a:t>
                      </a:r>
                      <a:r>
                        <a:rPr lang="zh-CN" altLang="en-US" sz="2010" kern="0" dirty="0">
                          <a:solidFill>
                            <a:srgbClr val="000000"/>
                          </a:solidFill>
                          <a:latin typeface="Times New Roman" panose="02020603050405020304" pitchFamily="65" charset="-122"/>
                          <a:ea typeface="华文细黑" panose="02010600040101010101" pitchFamily="65" charset="-122"/>
                        </a:rPr>
                        <a:t>)</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0">
                <a:tc gridSpan="2" vMerge="1">
                  <a:txBody>
                    <a:bodyPr/>
                    <a:lstStyle/>
                    <a:p>
                      <a:endParaRPr lang="zh-CN"/>
                    </a:p>
                  </a:txBody>
                  <a:tcPr marL="45720" marR="45720"/>
                </a:tc>
                <a:tc hMerge="1"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传送带足够长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传送带不够长</a:t>
                      </a:r>
                    </a:p>
                  </a:txBody>
                  <a:tcPr marL="45720" marR="45720"/>
                </a:tc>
                <a:extLst>
                  <a:ext uri="{0D108BD9-81ED-4DB2-BD59-A6C34878D82A}">
                    <a16:rowId xmlns:a16="http://schemas.microsoft.com/office/drawing/2014/main" val="10001"/>
                  </a:ext>
                </a:extLst>
              </a:tr>
              <a:tr h="188781">
                <a:tc rowSpan="3">
                  <a:txBody>
                    <a:bodyPr/>
                    <a:lstStyle/>
                    <a:p>
                      <a:pPr eaLnBrk="0" latinLnBrk="1" hangingPunct="0">
                        <a:lnSpc>
                          <a:spcPct val="150000"/>
                        </a:lnSpc>
                        <a:spcBef>
                          <a:spcPts val="0"/>
                        </a:spcBef>
                      </a:pPr>
                      <a:r>
                        <a:rPr lang="zh-CN" altLang="en-US" sz="4840" kern="0" spc="16207"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一直匀速</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r h="302356">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1" kern="0" dirty="0">
                          <a:solidFill>
                            <a:srgbClr val="000000"/>
                          </a:solidFill>
                          <a:latin typeface="Times New Roman" panose="02020603050405020304" pitchFamily="65" charset="-122"/>
                          <a:ea typeface="华文细黑" panose="02010600040101010101" pitchFamily="65" charset="-122"/>
                        </a:rPr>
                        <a:t>v</a:t>
                      </a:r>
                    </a:p>
                  </a:txBody>
                  <a:tcPr marL="45720" marR="45720"/>
                </a:tc>
                <a:tc>
                  <a:txBody>
                    <a:bodyPr/>
                    <a:lstStyle/>
                    <a:p>
                      <a:pPr eaLnBrk="0" latinLnBrk="1" hangingPunct="0">
                        <a:lnSpc>
                          <a:spcPct val="150000"/>
                        </a:lnSpc>
                        <a:spcBef>
                          <a:spcPts val="345"/>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885" kern="0" spc="2738"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,先匀加速后匀速</a:t>
                      </a:r>
                    </a:p>
                  </a:txBody>
                  <a:tcPr marL="45720" marR="45720"/>
                </a:tc>
                <a:tc>
                  <a:txBody>
                    <a:bodyPr/>
                    <a:lstStyle/>
                    <a:p>
                      <a:pPr eaLnBrk="0" latinLnBrk="1" hangingPunct="0">
                        <a:lnSpc>
                          <a:spcPct val="150000"/>
                        </a:lnSpc>
                        <a:spcBef>
                          <a:spcPts val="0"/>
                        </a:spcBef>
                      </a:pPr>
                      <a:r>
                        <a:rPr lang="zh-CN" altLang="en-US" sz="2010" i="1" kern="0">
                          <a:solidFill>
                            <a:srgbClr val="000000"/>
                          </a:solidFill>
                          <a:latin typeface="Times New Roman" panose="02020603050405020304" pitchFamily="65" charset="-122"/>
                          <a:ea typeface="华文细黑" panose="02010600040101010101" pitchFamily="65" charset="-122"/>
                        </a:rPr>
                        <a:t>l</a:t>
                      </a:r>
                      <a:r>
                        <a:rPr lang="zh-CN" altLang="en-US" sz="2010" kern="0">
                          <a:solidFill>
                            <a:srgbClr val="000000"/>
                          </a:solidFill>
                          <a:latin typeface="黑体" panose="02010609060101010101" pitchFamily="65" charset="-122"/>
                          <a:ea typeface="华文细黑" panose="02010600040101010101" pitchFamily="65" charset="-122"/>
                        </a:rPr>
                        <a:t>≤</a:t>
                      </a:r>
                      <a:r>
                        <a:rPr lang="zh-CN" altLang="en-US" sz="2885" kern="0" spc="2738">
                          <a:solidFill>
                            <a:srgbClr val="000000"/>
                          </a:solidFill>
                          <a:latin typeface="Times New Roman" panose="02020603050405020304" pitchFamily="65" charset="-122"/>
                          <a:ea typeface="华文细黑" panose="02010600040101010101" pitchFamily="65" charset="-122"/>
                        </a:rPr>
                        <a:t> </a:t>
                      </a:r>
                      <a:r>
                        <a:rPr lang="zh-CN" altLang="en-US" sz="2010" kern="0">
                          <a:solidFill>
                            <a:srgbClr val="000000"/>
                          </a:solidFill>
                          <a:latin typeface="Times New Roman" panose="02020603050405020304" pitchFamily="65" charset="-122"/>
                          <a:ea typeface="华文细黑" panose="02010600040101010101" pitchFamily="65" charset="-122"/>
                        </a:rPr>
                        <a:t>,一直匀加速</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3"/>
                  </a:ext>
                </a:extLst>
              </a:tr>
              <a:tr h="935531">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010" i="1" kern="0" dirty="0">
                          <a:solidFill>
                            <a:srgbClr val="000000"/>
                          </a:solidFill>
                          <a:latin typeface="Times New Roman" panose="02020603050405020304" pitchFamily="65" charset="-122"/>
                          <a:ea typeface="华文细黑" panose="02010600040101010101" pitchFamily="65" charset="-122"/>
                        </a:rPr>
                        <a:t>v</a:t>
                      </a:r>
                    </a:p>
                  </a:txBody>
                  <a:tcPr marL="45720" marR="45720"/>
                </a:tc>
                <a:tc>
                  <a:txBody>
                    <a:bodyPr/>
                    <a:lstStyle/>
                    <a:p>
                      <a:pPr eaLnBrk="0" latinLnBrk="1" hangingPunct="0">
                        <a:lnSpc>
                          <a:spcPct val="150000"/>
                        </a:lnSpc>
                        <a:spcBef>
                          <a:spcPts val="345"/>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885" kern="0" spc="2738"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,先匀减速后匀速</a:t>
                      </a:r>
                    </a:p>
                  </a:txBody>
                  <a:tcPr marL="45720" marR="45720"/>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885" kern="0" spc="2738"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,一直匀减速</a:t>
                      </a:r>
                    </a:p>
                  </a:txBody>
                  <a:tcPr marL="45720" marR="45720"/>
                </a:tc>
                <a:extLst>
                  <a:ext uri="{0D108BD9-81ED-4DB2-BD59-A6C34878D82A}">
                    <a16:rowId xmlns:a16="http://schemas.microsoft.com/office/drawing/2014/main" val="10004"/>
                  </a:ext>
                </a:extLst>
              </a:tr>
            </a:tbl>
          </a:graphicData>
        </a:graphic>
      </p:graphicFrame>
      <p:pic>
        <p:nvPicPr>
          <p:cNvPr id="4" name="图片 3" descr="textimage58.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95454" y="2650193"/>
            <a:ext cx="2551301" cy="1347571"/>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775074430"/>
              </p:ext>
            </p:extLst>
          </p:nvPr>
        </p:nvGraphicFramePr>
        <p:xfrm>
          <a:off x="4643934" y="2809671"/>
          <a:ext cx="539453" cy="619697"/>
        </p:xfrm>
        <a:graphic>
          <a:graphicData uri="http://schemas.openxmlformats.org/presentationml/2006/ole">
            <mc:AlternateContent xmlns:mc="http://schemas.openxmlformats.org/markup-compatibility/2006">
              <mc:Choice xmlns:v="urn:schemas-microsoft-com:vml" Requires="v">
                <p:oleObj name="Equation" r:id="rId4" imgW="749160" imgH="698400" progId="Equation.DSMT4">
                  <p:embed/>
                </p:oleObj>
              </mc:Choice>
              <mc:Fallback>
                <p:oleObj name="Equation" r:id="rId4" imgW="749160" imgH="698400" progId="Equation.DSMT4">
                  <p:embed/>
                  <p:pic>
                    <p:nvPicPr>
                      <p:cNvPr id="0" name="图片 27648"/>
                      <p:cNvPicPr>
                        <a:picLocks noChangeAspect="1"/>
                      </p:cNvPicPr>
                      <p:nvPr/>
                    </p:nvPicPr>
                    <p:blipFill>
                      <a:blip r:embed="rId5"/>
                      <a:stretch>
                        <a:fillRect/>
                      </a:stretch>
                    </p:blipFill>
                    <p:spPr>
                      <a:xfrm>
                        <a:off x="4643934" y="2809671"/>
                        <a:ext cx="539453" cy="619697"/>
                      </a:xfrm>
                      <a:prstGeom prst="rect">
                        <a:avLst/>
                      </a:prstGeom>
                      <a:noFill/>
                      <a:ln w="9525">
                        <a:noFill/>
                      </a:ln>
                    </p:spPr>
                  </p:pic>
                </p:oleObj>
              </mc:Fallback>
            </mc:AlternateContent>
          </a:graphicData>
        </a:graphic>
      </p:graphicFrame>
      <p:graphicFrame>
        <p:nvGraphicFramePr>
          <p:cNvPr id="9" name="对象 8">
            <a:extLst>
              <a:ext uri="{FF2B5EF4-FFF2-40B4-BE49-F238E27FC236}">
                <a16:creationId xmlns:a16="http://schemas.microsoft.com/office/drawing/2014/main" id="{610E1D6E-633D-44E7-053C-F96C7AB61361}"/>
              </a:ext>
            </a:extLst>
          </p:cNvPr>
          <p:cNvGraphicFramePr>
            <a:graphicFrameLocks noChangeAspect="1"/>
          </p:cNvGraphicFramePr>
          <p:nvPr>
            <p:extLst>
              <p:ext uri="{D42A27DB-BD31-4B8C-83A1-F6EECF244321}">
                <p14:modId xmlns:p14="http://schemas.microsoft.com/office/powerpoint/2010/main" val="420696632"/>
              </p:ext>
            </p:extLst>
          </p:nvPr>
        </p:nvGraphicFramePr>
        <p:xfrm>
          <a:off x="9184403" y="2846430"/>
          <a:ext cx="511175" cy="587375"/>
        </p:xfrm>
        <a:graphic>
          <a:graphicData uri="http://schemas.openxmlformats.org/presentationml/2006/ole">
            <mc:AlternateContent xmlns:mc="http://schemas.openxmlformats.org/markup-compatibility/2006">
              <mc:Choice xmlns:v="urn:schemas-microsoft-com:vml" Requires="v">
                <p:oleObj name="Equation" r:id="rId6" imgW="510518" imgH="586821" progId="Equation.DSMT4">
                  <p:embed/>
                </p:oleObj>
              </mc:Choice>
              <mc:Fallback>
                <p:oleObj name="Equation" r:id="rId6" imgW="510518" imgH="586821" progId="Equation.DSMT4">
                  <p:embed/>
                  <p:pic>
                    <p:nvPicPr>
                      <p:cNvPr id="0" name=""/>
                      <p:cNvPicPr/>
                      <p:nvPr/>
                    </p:nvPicPr>
                    <p:blipFill>
                      <a:blip r:embed="rId7"/>
                      <a:stretch>
                        <a:fillRect/>
                      </a:stretch>
                    </p:blipFill>
                    <p:spPr>
                      <a:xfrm>
                        <a:off x="9184403" y="2846430"/>
                        <a:ext cx="511175" cy="58737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F066649A-02D1-9031-C137-99644AD91054}"/>
              </a:ext>
            </a:extLst>
          </p:cNvPr>
          <p:cNvGraphicFramePr>
            <a:graphicFrameLocks noChangeAspect="1"/>
          </p:cNvGraphicFramePr>
          <p:nvPr>
            <p:extLst>
              <p:ext uri="{D42A27DB-BD31-4B8C-83A1-F6EECF244321}">
                <p14:modId xmlns:p14="http://schemas.microsoft.com/office/powerpoint/2010/main" val="3803060161"/>
              </p:ext>
            </p:extLst>
          </p:nvPr>
        </p:nvGraphicFramePr>
        <p:xfrm>
          <a:off x="4643934" y="3565745"/>
          <a:ext cx="664766" cy="619697"/>
        </p:xfrm>
        <a:graphic>
          <a:graphicData uri="http://schemas.openxmlformats.org/presentationml/2006/ole">
            <mc:AlternateContent xmlns:mc="http://schemas.openxmlformats.org/markup-compatibility/2006">
              <mc:Choice xmlns:v="urn:schemas-microsoft-com:vml" Requires="v">
                <p:oleObj name="Equation" r:id="rId8" imgW="749160" imgH="698400" progId="Equation.DSMT4">
                  <p:embed/>
                </p:oleObj>
              </mc:Choice>
              <mc:Fallback>
                <p:oleObj name="Equation" r:id="rId8" imgW="749160" imgH="698400" progId="Equation.DSMT4">
                  <p:embed/>
                  <p:pic>
                    <p:nvPicPr>
                      <p:cNvPr id="10" name="对象 9">
                        <a:extLst>
                          <a:ext uri="{FF2B5EF4-FFF2-40B4-BE49-F238E27FC236}">
                            <a16:creationId xmlns:a16="http://schemas.microsoft.com/office/drawing/2014/main" id="{E9F19A8B-AB41-1563-51CE-E45DCDA81F8E}"/>
                          </a:ext>
                        </a:extLst>
                      </p:cNvPr>
                      <p:cNvPicPr/>
                      <p:nvPr/>
                    </p:nvPicPr>
                    <p:blipFill>
                      <a:blip r:embed="rId9"/>
                      <a:stretch>
                        <a:fillRect/>
                      </a:stretch>
                    </p:blipFill>
                    <p:spPr>
                      <a:xfrm>
                        <a:off x="4643934" y="3565745"/>
                        <a:ext cx="664766" cy="619697"/>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F0B2B5BB-56BE-BE67-3930-EC0BC4D51F34}"/>
              </a:ext>
            </a:extLst>
          </p:cNvPr>
          <p:cNvGraphicFramePr>
            <a:graphicFrameLocks noChangeAspect="1"/>
          </p:cNvGraphicFramePr>
          <p:nvPr>
            <p:extLst>
              <p:ext uri="{D42A27DB-BD31-4B8C-83A1-F6EECF244321}">
                <p14:modId xmlns:p14="http://schemas.microsoft.com/office/powerpoint/2010/main" val="436176411"/>
              </p:ext>
            </p:extLst>
          </p:nvPr>
        </p:nvGraphicFramePr>
        <p:xfrm>
          <a:off x="9184403" y="3585240"/>
          <a:ext cx="664766" cy="619697"/>
        </p:xfrm>
        <a:graphic>
          <a:graphicData uri="http://schemas.openxmlformats.org/presentationml/2006/ole">
            <mc:AlternateContent xmlns:mc="http://schemas.openxmlformats.org/markup-compatibility/2006">
              <mc:Choice xmlns:v="urn:schemas-microsoft-com:vml" Requires="v">
                <p:oleObj name="Equation" r:id="rId8" imgW="749160" imgH="698400" progId="Equation.DSMT4">
                  <p:embed/>
                </p:oleObj>
              </mc:Choice>
              <mc:Fallback>
                <p:oleObj name="Equation" r:id="rId8" imgW="749160" imgH="698400" progId="Equation.DSMT4">
                  <p:embed/>
                  <p:pic>
                    <p:nvPicPr>
                      <p:cNvPr id="10" name="对象 9">
                        <a:extLst>
                          <a:ext uri="{FF2B5EF4-FFF2-40B4-BE49-F238E27FC236}">
                            <a16:creationId xmlns:a16="http://schemas.microsoft.com/office/drawing/2014/main" id="{E9F19A8B-AB41-1563-51CE-E45DCDA81F8E}"/>
                          </a:ext>
                        </a:extLst>
                      </p:cNvPr>
                      <p:cNvPicPr/>
                      <p:nvPr/>
                    </p:nvPicPr>
                    <p:blipFill>
                      <a:blip r:embed="rId9"/>
                      <a:stretch>
                        <a:fillRect/>
                      </a:stretch>
                    </p:blipFill>
                    <p:spPr>
                      <a:xfrm>
                        <a:off x="9184403" y="3585240"/>
                        <a:ext cx="664766" cy="619697"/>
                      </a:xfrm>
                      <a:prstGeom prst="rect">
                        <a:avLst/>
                      </a:prstGeom>
                    </p:spPr>
                  </p:pic>
                </p:oleObj>
              </mc:Fallback>
            </mc:AlternateContent>
          </a:graphicData>
        </a:graphic>
      </p:graphicFrame>
      <p:graphicFrame>
        <p:nvGraphicFramePr>
          <p:cNvPr id="13" name="表格 2">
            <a:extLst>
              <a:ext uri="{FF2B5EF4-FFF2-40B4-BE49-F238E27FC236}">
                <a16:creationId xmlns:a16="http://schemas.microsoft.com/office/drawing/2014/main" id="{ED76059F-9D57-6E67-7177-3E483942EF22}"/>
              </a:ext>
            </a:extLst>
          </p:cNvPr>
          <p:cNvGraphicFramePr>
            <a:graphicFrameLocks noGrp="1"/>
          </p:cNvGraphicFramePr>
          <p:nvPr>
            <p:extLst>
              <p:ext uri="{D42A27DB-BD31-4B8C-83A1-F6EECF244321}">
                <p14:modId xmlns:p14="http://schemas.microsoft.com/office/powerpoint/2010/main" val="2591039818"/>
              </p:ext>
            </p:extLst>
          </p:nvPr>
        </p:nvGraphicFramePr>
        <p:xfrm>
          <a:off x="323454" y="4356373"/>
          <a:ext cx="11267999" cy="1747509"/>
        </p:xfrm>
        <a:graphic>
          <a:graphicData uri="http://schemas.openxmlformats.org/drawingml/2006/table">
            <a:tbl>
              <a:tblPr/>
              <a:tblGrid>
                <a:gridCol w="280831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4392488">
                  <a:extLst>
                    <a:ext uri="{9D8B030D-6E8A-4147-A177-3AD203B41FA5}">
                      <a16:colId xmlns:a16="http://schemas.microsoft.com/office/drawing/2014/main" val="20002"/>
                    </a:ext>
                  </a:extLst>
                </a:gridCol>
                <a:gridCol w="2843063">
                  <a:extLst>
                    <a:ext uri="{9D8B030D-6E8A-4147-A177-3AD203B41FA5}">
                      <a16:colId xmlns:a16="http://schemas.microsoft.com/office/drawing/2014/main" val="20003"/>
                    </a:ext>
                  </a:extLst>
                </a:gridCol>
              </a:tblGrid>
              <a:tr h="792088">
                <a:tc rowSpan="2">
                  <a:txBody>
                    <a:bodyPr/>
                    <a:lstStyle/>
                    <a:p>
                      <a:pPr eaLnBrk="0" latinLnBrk="1" hangingPunct="0">
                        <a:lnSpc>
                          <a:spcPct val="150000"/>
                        </a:lnSpc>
                        <a:spcBef>
                          <a:spcPts val="0"/>
                        </a:spcBef>
                      </a:pPr>
                      <a:r>
                        <a:rPr lang="zh-CN" altLang="en-US" sz="3595" kern="0" spc="17449"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010" i="1" kern="0" dirty="0">
                          <a:solidFill>
                            <a:srgbClr val="000000"/>
                          </a:solidFill>
                          <a:latin typeface="Times New Roman" panose="02020603050405020304" pitchFamily="65" charset="-122"/>
                          <a:ea typeface="华文细黑" panose="02010600040101010101" pitchFamily="65" charset="-122"/>
                        </a:rPr>
                        <a:t>v</a:t>
                      </a:r>
                    </a:p>
                  </a:txBody>
                  <a:tcPr marL="45720" marR="45720"/>
                </a:tc>
                <a:tc>
                  <a:txBody>
                    <a:bodyPr/>
                    <a:lstStyle/>
                    <a:p>
                      <a:pPr eaLnBrk="0" latinLnBrk="1" hangingPunct="0">
                        <a:lnSpc>
                          <a:spcPct val="150000"/>
                        </a:lnSpc>
                        <a:spcBef>
                          <a:spcPts val="615"/>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05" kern="0" spc="895"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,先匀减速后反向匀加速再匀速</a:t>
                      </a:r>
                    </a:p>
                  </a:txBody>
                  <a:tcPr marL="45720" marR="45720"/>
                </a:tc>
                <a:tc rowSpan="2">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05" kern="0" spc="895"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,一直匀减速</a:t>
                      </a:r>
                    </a:p>
                  </a:txBody>
                  <a:tcPr marL="45720" marR="45720" anchor="ctr"/>
                </a:tc>
                <a:extLst>
                  <a:ext uri="{0D108BD9-81ED-4DB2-BD59-A6C34878D82A}">
                    <a16:rowId xmlns:a16="http://schemas.microsoft.com/office/drawing/2014/main" val="10000"/>
                  </a:ext>
                </a:extLst>
              </a:tr>
              <a:tr h="720080">
                <a:tc vMerge="1">
                  <a:txBody>
                    <a:bodyPr/>
                    <a:lstStyle/>
                    <a:p>
                      <a:endParaRPr lang="zh-CN"/>
                    </a:p>
                  </a:txBody>
                  <a:tcPr marL="45720" marR="45720"/>
                </a:tc>
                <a:tc>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p>
                    <a:p>
                      <a:pPr eaLnBrk="0" latinLnBrk="1" hangingPunct="0">
                        <a:lnSpc>
                          <a:spcPct val="150000"/>
                        </a:lnSpc>
                        <a:spcBef>
                          <a:spcPts val="0"/>
                        </a:spcBef>
                      </a:pP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615"/>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05" kern="0" spc="895"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,先匀减速后反向匀加速</a:t>
                      </a:r>
                    </a:p>
                  </a:txBody>
                  <a:tcPr marL="45720" marR="45720"/>
                </a:tc>
                <a:tc vMerge="1">
                  <a:txBody>
                    <a:bodyPr/>
                    <a:lstStyle/>
                    <a:p>
                      <a:endParaRPr lang="zh-CN"/>
                    </a:p>
                  </a:txBody>
                  <a:tcPr marL="45720" marR="45720"/>
                </a:tc>
                <a:extLst>
                  <a:ext uri="{0D108BD9-81ED-4DB2-BD59-A6C34878D82A}">
                    <a16:rowId xmlns:a16="http://schemas.microsoft.com/office/drawing/2014/main" val="10001"/>
                  </a:ext>
                </a:extLst>
              </a:tr>
            </a:tbl>
          </a:graphicData>
        </a:graphic>
      </p:graphicFrame>
      <p:pic>
        <p:nvPicPr>
          <p:cNvPr id="14" name="图片 3" descr="textimage59.jpeg">
            <a:extLst>
              <a:ext uri="{FF2B5EF4-FFF2-40B4-BE49-F238E27FC236}">
                <a16:creationId xmlns:a16="http://schemas.microsoft.com/office/drawing/2014/main" id="{75A5A2FD-178D-E2DA-7F88-4148C2667D2A}"/>
              </a:ext>
            </a:extLst>
          </p:cNvPr>
          <p:cNvPicPr>
            <a:picLocks noChangeAspect="1"/>
          </p:cNvPicPr>
          <p:nvPr/>
        </p:nvPicPr>
        <p:blipFill>
          <a:blip r:embed="rId10"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60545" y="4398078"/>
            <a:ext cx="2376264" cy="1268938"/>
          </a:xfrm>
          <a:prstGeom prst="rect">
            <a:avLst/>
          </a:prstGeom>
        </p:spPr>
      </p:pic>
      <p:graphicFrame>
        <p:nvGraphicFramePr>
          <p:cNvPr id="15" name="对象 14">
            <a:extLst>
              <a:ext uri="{FF2B5EF4-FFF2-40B4-BE49-F238E27FC236}">
                <a16:creationId xmlns:a16="http://schemas.microsoft.com/office/drawing/2014/main" id="{5CF89C9B-3ACD-DDF6-6609-AB91773DC562}"/>
              </a:ext>
            </a:extLst>
          </p:cNvPr>
          <p:cNvGraphicFramePr>
            <a:graphicFrameLocks noChangeAspect="1"/>
          </p:cNvGraphicFramePr>
          <p:nvPr>
            <p:extLst>
              <p:ext uri="{D42A27DB-BD31-4B8C-83A1-F6EECF244321}">
                <p14:modId xmlns:p14="http://schemas.microsoft.com/office/powerpoint/2010/main" val="1212093863"/>
              </p:ext>
            </p:extLst>
          </p:nvPr>
        </p:nvGraphicFramePr>
        <p:xfrm>
          <a:off x="4643934" y="4435688"/>
          <a:ext cx="487599" cy="620267"/>
        </p:xfrm>
        <a:graphic>
          <a:graphicData uri="http://schemas.openxmlformats.org/presentationml/2006/ole">
            <mc:AlternateContent xmlns:mc="http://schemas.openxmlformats.org/markup-compatibility/2006">
              <mc:Choice xmlns:v="urn:schemas-microsoft-com:vml" Requires="v">
                <p:oleObj name="Equation" r:id="rId11" imgW="533160" imgH="698400" progId="Equation.DSMT4">
                  <p:embed/>
                </p:oleObj>
              </mc:Choice>
              <mc:Fallback>
                <p:oleObj name="Equation" r:id="rId11" imgW="533160" imgH="698400" progId="Equation.DSMT4">
                  <p:embed/>
                  <p:pic>
                    <p:nvPicPr>
                      <p:cNvPr id="5" name="对象 4"/>
                      <p:cNvPicPr>
                        <a:picLocks noChangeAspect="1"/>
                      </p:cNvPicPr>
                      <p:nvPr/>
                    </p:nvPicPr>
                    <p:blipFill>
                      <a:blip r:embed="rId12"/>
                      <a:stretch>
                        <a:fillRect/>
                      </a:stretch>
                    </p:blipFill>
                    <p:spPr>
                      <a:xfrm>
                        <a:off x="4643934" y="4435688"/>
                        <a:ext cx="487599" cy="620267"/>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D625B70E-C31E-705D-237E-F50A5FDACCF6}"/>
              </a:ext>
            </a:extLst>
          </p:cNvPr>
          <p:cNvGraphicFramePr>
            <a:graphicFrameLocks noChangeAspect="1"/>
          </p:cNvGraphicFramePr>
          <p:nvPr>
            <p:extLst>
              <p:ext uri="{D42A27DB-BD31-4B8C-83A1-F6EECF244321}">
                <p14:modId xmlns:p14="http://schemas.microsoft.com/office/powerpoint/2010/main" val="1677695465"/>
              </p:ext>
            </p:extLst>
          </p:nvPr>
        </p:nvGraphicFramePr>
        <p:xfrm>
          <a:off x="4642436" y="5247828"/>
          <a:ext cx="489097" cy="620713"/>
        </p:xfrm>
        <a:graphic>
          <a:graphicData uri="http://schemas.openxmlformats.org/presentationml/2006/ole">
            <mc:AlternateContent xmlns:mc="http://schemas.openxmlformats.org/markup-compatibility/2006">
              <mc:Choice xmlns:v="urn:schemas-microsoft-com:vml" Requires="v">
                <p:oleObj name="Equation" r:id="rId13" imgW="399270" imgH="620302" progId="Equation.DSMT4">
                  <p:embed/>
                </p:oleObj>
              </mc:Choice>
              <mc:Fallback>
                <p:oleObj name="Equation" r:id="rId13" imgW="399270" imgH="620302" progId="Equation.DSMT4">
                  <p:embed/>
                  <p:pic>
                    <p:nvPicPr>
                      <p:cNvPr id="4" name="对象 3">
                        <a:extLst>
                          <a:ext uri="{FF2B5EF4-FFF2-40B4-BE49-F238E27FC236}">
                            <a16:creationId xmlns:a16="http://schemas.microsoft.com/office/drawing/2014/main" id="{86B2313F-CD99-FF6B-0274-B7137249CAB4}"/>
                          </a:ext>
                        </a:extLst>
                      </p:cNvPr>
                      <p:cNvPicPr/>
                      <p:nvPr/>
                    </p:nvPicPr>
                    <p:blipFill>
                      <a:blip r:embed="rId14"/>
                      <a:stretch>
                        <a:fillRect/>
                      </a:stretch>
                    </p:blipFill>
                    <p:spPr>
                      <a:xfrm>
                        <a:off x="4642436" y="5247828"/>
                        <a:ext cx="489097" cy="62071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56DE5111-C019-9CDA-C2ED-622F65A1C58C}"/>
              </a:ext>
            </a:extLst>
          </p:cNvPr>
          <p:cNvGraphicFramePr>
            <a:graphicFrameLocks noChangeAspect="1"/>
          </p:cNvGraphicFramePr>
          <p:nvPr>
            <p:extLst>
              <p:ext uri="{D42A27DB-BD31-4B8C-83A1-F6EECF244321}">
                <p14:modId xmlns:p14="http://schemas.microsoft.com/office/powerpoint/2010/main" val="3488157789"/>
              </p:ext>
            </p:extLst>
          </p:nvPr>
        </p:nvGraphicFramePr>
        <p:xfrm>
          <a:off x="9117994" y="5031804"/>
          <a:ext cx="489097" cy="620713"/>
        </p:xfrm>
        <a:graphic>
          <a:graphicData uri="http://schemas.openxmlformats.org/presentationml/2006/ole">
            <mc:AlternateContent xmlns:mc="http://schemas.openxmlformats.org/markup-compatibility/2006">
              <mc:Choice xmlns:v="urn:schemas-microsoft-com:vml" Requires="v">
                <p:oleObj name="Equation" r:id="rId13" imgW="399270" imgH="620302" progId="Equation.DSMT4">
                  <p:embed/>
                </p:oleObj>
              </mc:Choice>
              <mc:Fallback>
                <p:oleObj name="Equation" r:id="rId13" imgW="399270" imgH="620302" progId="Equation.DSMT4">
                  <p:embed/>
                  <p:pic>
                    <p:nvPicPr>
                      <p:cNvPr id="16" name="对象 15">
                        <a:extLst>
                          <a:ext uri="{FF2B5EF4-FFF2-40B4-BE49-F238E27FC236}">
                            <a16:creationId xmlns:a16="http://schemas.microsoft.com/office/drawing/2014/main" id="{D625B70E-C31E-705D-237E-F50A5FDACCF6}"/>
                          </a:ext>
                        </a:extLst>
                      </p:cNvPr>
                      <p:cNvPicPr/>
                      <p:nvPr/>
                    </p:nvPicPr>
                    <p:blipFill>
                      <a:blip r:embed="rId14"/>
                      <a:stretch>
                        <a:fillRect/>
                      </a:stretch>
                    </p:blipFill>
                    <p:spPr>
                      <a:xfrm>
                        <a:off x="9117994" y="5031804"/>
                        <a:ext cx="489097" cy="620713"/>
                      </a:xfrm>
                      <a:prstGeom prst="rect">
                        <a:avLst/>
                      </a:prstGeom>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2.倾斜传送带模型</a:t>
            </a:r>
            <a:endParaRPr lang="zh-CN" altLang="en-US"/>
          </a:p>
        </p:txBody>
      </p:sp>
      <p:graphicFrame>
        <p:nvGraphicFramePr>
          <p:cNvPr id="3" name="表格 2"/>
          <p:cNvGraphicFramePr>
            <a:graphicFrameLocks noGrp="1"/>
          </p:cNvGraphicFramePr>
          <p:nvPr>
            <p:extLst>
              <p:ext uri="{D42A27DB-BD31-4B8C-83A1-F6EECF244321}">
                <p14:modId xmlns:p14="http://schemas.microsoft.com/office/powerpoint/2010/main" val="2856491024"/>
              </p:ext>
            </p:extLst>
          </p:nvPr>
        </p:nvGraphicFramePr>
        <p:xfrm>
          <a:off x="468000" y="827981"/>
          <a:ext cx="11268000" cy="1218382"/>
        </p:xfrm>
        <a:graphic>
          <a:graphicData uri="http://schemas.openxmlformats.org/drawingml/2006/table">
            <a:tbl>
              <a:tblPr/>
              <a:tblGrid>
                <a:gridCol w="388790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347650">
                  <a:extLst>
                    <a:ext uri="{9D8B030D-6E8A-4147-A177-3AD203B41FA5}">
                      <a16:colId xmlns:a16="http://schemas.microsoft.com/office/drawing/2014/main" val="20002"/>
                    </a:ext>
                  </a:extLst>
                </a:gridCol>
              </a:tblGrid>
              <a:tr h="609191">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常见情境</a:t>
                      </a:r>
                    </a:p>
                  </a:txBody>
                  <a:tcPr marL="45720" marR="45720" anchor="ct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物块的运动情况</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609191">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传送带较长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传送带不够长</a:t>
                      </a:r>
                    </a:p>
                  </a:txBody>
                  <a:tcPr marL="45720" marR="45720"/>
                </a:tc>
                <a:extLst>
                  <a:ext uri="{0D108BD9-81ED-4DB2-BD59-A6C34878D82A}">
                    <a16:rowId xmlns:a16="http://schemas.microsoft.com/office/drawing/2014/main" val="10001"/>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394559846"/>
              </p:ext>
            </p:extLst>
          </p:nvPr>
        </p:nvGraphicFramePr>
        <p:xfrm>
          <a:off x="468000" y="2042717"/>
          <a:ext cx="11268000" cy="3020287"/>
        </p:xfrm>
        <a:graphic>
          <a:graphicData uri="http://schemas.openxmlformats.org/drawingml/2006/table">
            <a:tbl>
              <a:tblPr/>
              <a:tblGrid>
                <a:gridCol w="2817000">
                  <a:extLst>
                    <a:ext uri="{9D8B030D-6E8A-4147-A177-3AD203B41FA5}">
                      <a16:colId xmlns:a16="http://schemas.microsoft.com/office/drawing/2014/main" val="20000"/>
                    </a:ext>
                  </a:extLst>
                </a:gridCol>
                <a:gridCol w="1070902">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gridCol w="3347650">
                  <a:extLst>
                    <a:ext uri="{9D8B030D-6E8A-4147-A177-3AD203B41FA5}">
                      <a16:colId xmlns:a16="http://schemas.microsoft.com/office/drawing/2014/main" val="2410944701"/>
                    </a:ext>
                  </a:extLst>
                </a:gridCol>
              </a:tblGrid>
              <a:tr h="524948">
                <a:tc rowSpan="5">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lang="zh-CN" altLang="en-US" sz="2010" kern="0" dirty="0">
                          <a:solidFill>
                            <a:srgbClr val="000000"/>
                          </a:solidFill>
                          <a:latin typeface="Times New Roman" panose="02020603050405020304" pitchFamily="65" charset="-122"/>
                          <a:ea typeface="华文细黑" panose="02010600040101010101" pitchFamily="65" charset="-122"/>
                        </a:rPr>
                        <a:t>向上传送(</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en-US" altLang="zh-CN" sz="2010" kern="0" dirty="0">
                          <a:solidFill>
                            <a:srgbClr val="000000"/>
                          </a:solidFill>
                          <a:latin typeface="Times New Roman" panose="02020603050405020304" pitchFamily="65" charset="-122"/>
                          <a:ea typeface="华文细黑" panose="02010600040101010101" pitchFamily="65" charset="-122"/>
                        </a:rPr>
                        <a:t>&gt;</a:t>
                      </a:r>
                      <a:r>
                        <a:rPr lang="zh-CN" altLang="en-US" sz="2010" i="0" kern="0" dirty="0">
                          <a:solidFill>
                            <a:srgbClr val="000000"/>
                          </a:solidFill>
                          <a:latin typeface="Times New Roman" panose="02020603050405020304" pitchFamily="65" charset="-122"/>
                          <a:ea typeface="华文细黑" panose="02010600040101010101" pitchFamily="65" charset="-122"/>
                        </a:rPr>
                        <a:t>tan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kern="0" dirty="0">
                          <a:solidFill>
                            <a:srgbClr val="000000"/>
                          </a:solidFill>
                          <a:latin typeface="Times New Roman" panose="02020603050405020304" pitchFamily="65" charset="-122"/>
                          <a:ea typeface="华文细黑" panose="02010600040101010101" pitchFamily="65" charset="-122"/>
                        </a:rPr>
                        <a:t>)</a:t>
                      </a:r>
                    </a:p>
                    <a:p>
                      <a:pPr marL="0" marR="0" lvl="0" indent="0" algn="ctr" defTabSz="912495" rtl="0" eaLnBrk="0" fontAlgn="auto" latinLnBrk="1" hangingPunct="0">
                        <a:lnSpc>
                          <a:spcPct val="150000"/>
                        </a:lnSpc>
                        <a:spcBef>
                          <a:spcPts val="0"/>
                        </a:spcBef>
                        <a:spcAft>
                          <a:spcPts val="0"/>
                        </a:spcAft>
                        <a:buClrTx/>
                        <a:buSzTx/>
                        <a:buFontTx/>
                        <a:buNone/>
                        <a:tabLst/>
                        <a:defRPr/>
                      </a:pPr>
                      <a:endParaRPr kumimoji="0" lang="zh-CN" altLang="en-US" sz="2010" b="0" i="1"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endParaRPr>
                    </a:p>
                  </a:txBody>
                  <a:tcPr marL="45720" marR="45720"/>
                </a:tc>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1" kern="0" dirty="0">
                          <a:solidFill>
                            <a:srgbClr val="000000"/>
                          </a:solidFill>
                          <a:latin typeface="Times New Roman" panose="02020603050405020304" pitchFamily="65" charset="-122"/>
                          <a:ea typeface="华文细黑" panose="02010600040101010101" pitchFamily="65" charset="-122"/>
                        </a:rPr>
                        <a:t>v</a:t>
                      </a:r>
                    </a:p>
                  </a:txBody>
                  <a:tcPr marL="45720" marR="45720" anchor="ctr"/>
                </a:tc>
                <a:tc grid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ltLang="en-US"/>
                    </a:p>
                  </a:txBody>
                  <a:tcPr/>
                </a:tc>
                <a:extLst>
                  <a:ext uri="{0D108BD9-81ED-4DB2-BD59-A6C34878D82A}">
                    <a16:rowId xmlns:a16="http://schemas.microsoft.com/office/drawing/2014/main" val="10000"/>
                  </a:ext>
                </a:extLst>
              </a:tr>
              <a:tr h="702408">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,物块先匀加速后匀速</a:t>
                      </a:r>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,物块一直匀加速</a:t>
                      </a:r>
                    </a:p>
                  </a:txBody>
                  <a:tcPr marL="45720" marR="45720"/>
                </a:tc>
                <a:extLst>
                  <a:ext uri="{0D108BD9-81ED-4DB2-BD59-A6C34878D82A}">
                    <a16:rowId xmlns:a16="http://schemas.microsoft.com/office/drawing/2014/main" val="10001"/>
                  </a:ext>
                </a:extLst>
              </a:tr>
              <a:tr h="654252">
                <a:tc vMerge="1">
                  <a:txBody>
                    <a:bodyPr/>
                    <a:lstStyle/>
                    <a:p>
                      <a:endParaRPr lang="zh-CN"/>
                    </a:p>
                  </a:txBody>
                  <a:tcPr marL="45720" marR="45720"/>
                </a:tc>
                <a:tc>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en-US" altLang="zh-CN"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nchor="ct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一直匀速</a:t>
                      </a:r>
                    </a:p>
                  </a:txBody>
                  <a:tcPr marL="45720" marR="45720"/>
                </a:tc>
                <a:tc hMerge="1">
                  <a:txBody>
                    <a:bodyPr/>
                    <a:lstStyle/>
                    <a:p>
                      <a:endParaRPr lang="zh-CN" altLang="en-US"/>
                    </a:p>
                  </a:txBody>
                  <a:tcPr/>
                </a:tc>
                <a:extLst>
                  <a:ext uri="{0D108BD9-81ED-4DB2-BD59-A6C34878D82A}">
                    <a16:rowId xmlns:a16="http://schemas.microsoft.com/office/drawing/2014/main" val="10002"/>
                  </a:ext>
                </a:extLst>
              </a:tr>
              <a:tr h="496097">
                <a:tc vMerge="1">
                  <a:txBody>
                    <a:bodyPr/>
                    <a:lstStyle/>
                    <a:p>
                      <a:endParaRPr lang="zh-CN"/>
                    </a:p>
                  </a:txBody>
                  <a:tcPr marL="45720" marR="45720"/>
                </a:tc>
                <a:tc rowSpan="2">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kumimoji="0" lang="zh-CN" altLang="en-US" sz="2010" b="0" i="1"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v</a:t>
                      </a:r>
                      <a:r>
                        <a:rPr kumimoji="0" lang="zh-CN" altLang="en-US" sz="1515" b="0" i="0" u="none" strike="noStrike" kern="0" cap="none" spc="0" normalizeH="0" baseline="-1500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0</a:t>
                      </a:r>
                      <a:r>
                        <a:rPr kumimoji="0" lang="zh-CN" altLang="en-US" sz="20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&gt;</a:t>
                      </a:r>
                      <a:r>
                        <a:rPr kumimoji="0" lang="zh-CN" altLang="en-US" sz="2010" b="0" i="1"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v</a:t>
                      </a:r>
                    </a:p>
                  </a:txBody>
                  <a:tcPr marL="45720" marR="45720" anchor="ctr"/>
                </a:tc>
                <a:tc grid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0" kern="0" dirty="0">
                          <a:solidFill>
                            <a:srgbClr val="000000"/>
                          </a:solidFill>
                          <a:latin typeface="Times New Roman" panose="02020603050405020304" pitchFamily="65" charset="-122"/>
                          <a:ea typeface="华文细黑" panose="02010600040101010101" pitchFamily="65" charset="-122"/>
                        </a:rPr>
                        <a:t>+</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ltLang="en-US"/>
                    </a:p>
                  </a:txBody>
                  <a:tcPr/>
                </a:tc>
                <a:extLst>
                  <a:ext uri="{0D108BD9-81ED-4DB2-BD59-A6C34878D82A}">
                    <a16:rowId xmlns:a16="http://schemas.microsoft.com/office/drawing/2014/main" val="10003"/>
                  </a:ext>
                </a:extLst>
              </a:tr>
              <a:tr h="642582">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,物块先匀减速后匀速</a:t>
                      </a:r>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,物块一直匀减速</a:t>
                      </a:r>
                    </a:p>
                  </a:txBody>
                  <a:tcPr marL="45720" marR="45720"/>
                </a:tc>
                <a:extLst>
                  <a:ext uri="{0D108BD9-81ED-4DB2-BD59-A6C34878D82A}">
                    <a16:rowId xmlns:a16="http://schemas.microsoft.com/office/drawing/2014/main" val="10004"/>
                  </a:ext>
                </a:extLst>
              </a:tr>
            </a:tbl>
          </a:graphicData>
        </a:graphic>
      </p:graphicFrame>
      <p:pic>
        <p:nvPicPr>
          <p:cNvPr id="5" name="图片 4" descr="textimage60.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79484" y="2664493"/>
            <a:ext cx="1964249" cy="1293957"/>
          </a:xfrm>
          <a:prstGeom prst="rect">
            <a:avLst/>
          </a:prstGeom>
        </p:spPr>
      </p:pic>
      <p:graphicFrame>
        <p:nvGraphicFramePr>
          <p:cNvPr id="10" name="对象 9">
            <a:extLst>
              <a:ext uri="{FF2B5EF4-FFF2-40B4-BE49-F238E27FC236}">
                <a16:creationId xmlns:a16="http://schemas.microsoft.com/office/drawing/2014/main" id="{FA83647B-6ABC-2AEB-F2F2-835EF46CE387}"/>
              </a:ext>
            </a:extLst>
          </p:cNvPr>
          <p:cNvGraphicFramePr>
            <a:graphicFrameLocks noChangeAspect="1"/>
          </p:cNvGraphicFramePr>
          <p:nvPr>
            <p:extLst>
              <p:ext uri="{D42A27DB-BD31-4B8C-83A1-F6EECF244321}">
                <p14:modId xmlns:p14="http://schemas.microsoft.com/office/powerpoint/2010/main" val="3966931776"/>
              </p:ext>
            </p:extLst>
          </p:nvPr>
        </p:nvGraphicFramePr>
        <p:xfrm>
          <a:off x="8775873" y="4503128"/>
          <a:ext cx="836613" cy="527050"/>
        </p:xfrm>
        <a:graphic>
          <a:graphicData uri="http://schemas.openxmlformats.org/presentationml/2006/ole">
            <mc:AlternateContent xmlns:mc="http://schemas.openxmlformats.org/markup-compatibility/2006">
              <mc:Choice xmlns:v="urn:schemas-microsoft-com:vml" Requires="v">
                <p:oleObj name="Equation" r:id="rId4" imgW="749160" imgH="647640" progId="Equation.DSMT4">
                  <p:embed/>
                </p:oleObj>
              </mc:Choice>
              <mc:Fallback>
                <p:oleObj name="Equation" r:id="rId4" imgW="749160" imgH="647640" progId="Equation.DSMT4">
                  <p:embed/>
                  <p:pic>
                    <p:nvPicPr>
                      <p:cNvPr id="6" name="对象 5"/>
                      <p:cNvPicPr>
                        <a:picLocks noChangeAspect="1"/>
                      </p:cNvPicPr>
                      <p:nvPr/>
                    </p:nvPicPr>
                    <p:blipFill>
                      <a:blip r:embed="rId5"/>
                      <a:stretch>
                        <a:fillRect/>
                      </a:stretch>
                    </p:blipFill>
                    <p:spPr>
                      <a:xfrm>
                        <a:off x="8775873" y="4503128"/>
                        <a:ext cx="836613" cy="527050"/>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CCEAB2C9-38ED-99B1-515A-545E844B1988}"/>
              </a:ext>
            </a:extLst>
          </p:cNvPr>
          <p:cNvGraphicFramePr>
            <a:graphicFrameLocks noChangeAspect="1"/>
          </p:cNvGraphicFramePr>
          <p:nvPr>
            <p:extLst>
              <p:ext uri="{D42A27DB-BD31-4B8C-83A1-F6EECF244321}">
                <p14:modId xmlns:p14="http://schemas.microsoft.com/office/powerpoint/2010/main" val="1951775503"/>
              </p:ext>
            </p:extLst>
          </p:nvPr>
        </p:nvGraphicFramePr>
        <p:xfrm>
          <a:off x="4643934" y="2730388"/>
          <a:ext cx="720080" cy="527050"/>
        </p:xfrm>
        <a:graphic>
          <a:graphicData uri="http://schemas.openxmlformats.org/presentationml/2006/ole">
            <mc:AlternateContent xmlns:mc="http://schemas.openxmlformats.org/markup-compatibility/2006">
              <mc:Choice xmlns:v="urn:schemas-microsoft-com:vml" Requires="v">
                <p:oleObj name="Equation" r:id="rId6" imgW="749160" imgH="647640" progId="Equation.DSMT4">
                  <p:embed/>
                </p:oleObj>
              </mc:Choice>
              <mc:Fallback>
                <p:oleObj name="Equation" r:id="rId6" imgW="749160" imgH="647640" progId="Equation.DSMT4">
                  <p:embed/>
                  <p:pic>
                    <p:nvPicPr>
                      <p:cNvPr id="6" name="对象 5"/>
                      <p:cNvPicPr>
                        <a:picLocks noChangeAspect="1"/>
                      </p:cNvPicPr>
                      <p:nvPr/>
                    </p:nvPicPr>
                    <p:blipFill>
                      <a:blip r:embed="rId7"/>
                      <a:stretch>
                        <a:fillRect/>
                      </a:stretch>
                    </p:blipFill>
                    <p:spPr>
                      <a:xfrm>
                        <a:off x="4643934" y="2730388"/>
                        <a:ext cx="720080" cy="527050"/>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95093F36-047F-B3BD-C9A2-FF65E42E756F}"/>
              </a:ext>
            </a:extLst>
          </p:cNvPr>
          <p:cNvGraphicFramePr>
            <a:graphicFrameLocks noChangeAspect="1"/>
          </p:cNvGraphicFramePr>
          <p:nvPr>
            <p:extLst>
              <p:ext uri="{D42A27DB-BD31-4B8C-83A1-F6EECF244321}">
                <p14:modId xmlns:p14="http://schemas.microsoft.com/office/powerpoint/2010/main" val="719360743"/>
              </p:ext>
            </p:extLst>
          </p:nvPr>
        </p:nvGraphicFramePr>
        <p:xfrm>
          <a:off x="8748390" y="2700338"/>
          <a:ext cx="720080" cy="527050"/>
        </p:xfrm>
        <a:graphic>
          <a:graphicData uri="http://schemas.openxmlformats.org/presentationml/2006/ole">
            <mc:AlternateContent xmlns:mc="http://schemas.openxmlformats.org/markup-compatibility/2006">
              <mc:Choice xmlns:v="urn:schemas-microsoft-com:vml" Requires="v">
                <p:oleObj name="Equation" r:id="rId6" imgW="749160" imgH="647640" progId="Equation.DSMT4">
                  <p:embed/>
                </p:oleObj>
              </mc:Choice>
              <mc:Fallback>
                <p:oleObj name="Equation" r:id="rId6" imgW="749160" imgH="647640" progId="Equation.DSMT4">
                  <p:embed/>
                  <p:pic>
                    <p:nvPicPr>
                      <p:cNvPr id="11" name="对象 10">
                        <a:extLst>
                          <a:ext uri="{FF2B5EF4-FFF2-40B4-BE49-F238E27FC236}">
                            <a16:creationId xmlns:a16="http://schemas.microsoft.com/office/drawing/2014/main" id="{CCEAB2C9-38ED-99B1-515A-545E844B1988}"/>
                          </a:ext>
                        </a:extLst>
                      </p:cNvPr>
                      <p:cNvPicPr>
                        <a:picLocks noChangeAspect="1"/>
                      </p:cNvPicPr>
                      <p:nvPr/>
                    </p:nvPicPr>
                    <p:blipFill>
                      <a:blip r:embed="rId7"/>
                      <a:stretch>
                        <a:fillRect/>
                      </a:stretch>
                    </p:blipFill>
                    <p:spPr>
                      <a:xfrm>
                        <a:off x="8748390" y="2700338"/>
                        <a:ext cx="720080" cy="527050"/>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4F08842B-13B6-FF93-A1DA-4FC2F82938E6}"/>
              </a:ext>
            </a:extLst>
          </p:cNvPr>
          <p:cNvGraphicFramePr>
            <a:graphicFrameLocks noChangeAspect="1"/>
          </p:cNvGraphicFramePr>
          <p:nvPr>
            <p:extLst>
              <p:ext uri="{D42A27DB-BD31-4B8C-83A1-F6EECF244321}">
                <p14:modId xmlns:p14="http://schemas.microsoft.com/office/powerpoint/2010/main" val="225395044"/>
              </p:ext>
            </p:extLst>
          </p:nvPr>
        </p:nvGraphicFramePr>
        <p:xfrm>
          <a:off x="4643934" y="4549403"/>
          <a:ext cx="836613" cy="527050"/>
        </p:xfrm>
        <a:graphic>
          <a:graphicData uri="http://schemas.openxmlformats.org/presentationml/2006/ole">
            <mc:AlternateContent xmlns:mc="http://schemas.openxmlformats.org/markup-compatibility/2006">
              <mc:Choice xmlns:v="urn:schemas-microsoft-com:vml" Requires="v">
                <p:oleObj name="Equation" r:id="rId4" imgW="749160" imgH="647640" progId="Equation.DSMT4">
                  <p:embed/>
                </p:oleObj>
              </mc:Choice>
              <mc:Fallback>
                <p:oleObj name="Equation" r:id="rId4" imgW="749160" imgH="647640" progId="Equation.DSMT4">
                  <p:embed/>
                  <p:pic>
                    <p:nvPicPr>
                      <p:cNvPr id="10" name="对象 9">
                        <a:extLst>
                          <a:ext uri="{FF2B5EF4-FFF2-40B4-BE49-F238E27FC236}">
                            <a16:creationId xmlns:a16="http://schemas.microsoft.com/office/drawing/2014/main" id="{FA83647B-6ABC-2AEB-F2F2-835EF46CE387}"/>
                          </a:ext>
                        </a:extLst>
                      </p:cNvPr>
                      <p:cNvPicPr>
                        <a:picLocks noChangeAspect="1"/>
                      </p:cNvPicPr>
                      <p:nvPr/>
                    </p:nvPicPr>
                    <p:blipFill>
                      <a:blip r:embed="rId5"/>
                      <a:stretch>
                        <a:fillRect/>
                      </a:stretch>
                    </p:blipFill>
                    <p:spPr>
                      <a:xfrm>
                        <a:off x="4643934" y="4549403"/>
                        <a:ext cx="836613" cy="527050"/>
                      </a:xfrm>
                      <a:prstGeom prst="rect">
                        <a:avLst/>
                      </a:prstGeom>
                      <a:noFill/>
                      <a:ln w="9525">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C98198AB-336D-E043-26F3-F1005620A6FD}"/>
              </a:ext>
            </a:extLst>
          </p:cNvPr>
          <p:cNvGraphicFramePr>
            <a:graphicFrameLocks noGrp="1"/>
          </p:cNvGraphicFramePr>
          <p:nvPr>
            <p:extLst>
              <p:ext uri="{D42A27DB-BD31-4B8C-83A1-F6EECF244321}">
                <p14:modId xmlns:p14="http://schemas.microsoft.com/office/powerpoint/2010/main" val="3026633352"/>
              </p:ext>
            </p:extLst>
          </p:nvPr>
        </p:nvGraphicFramePr>
        <p:xfrm>
          <a:off x="450094" y="395933"/>
          <a:ext cx="11268000" cy="1218382"/>
        </p:xfrm>
        <a:graphic>
          <a:graphicData uri="http://schemas.openxmlformats.org/drawingml/2006/table">
            <a:tbl>
              <a:tblPr/>
              <a:tblGrid>
                <a:gridCol w="3887902">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347650">
                  <a:extLst>
                    <a:ext uri="{9D8B030D-6E8A-4147-A177-3AD203B41FA5}">
                      <a16:colId xmlns:a16="http://schemas.microsoft.com/office/drawing/2014/main" val="20002"/>
                    </a:ext>
                  </a:extLst>
                </a:gridCol>
              </a:tblGrid>
              <a:tr h="609191">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常见情境</a:t>
                      </a:r>
                    </a:p>
                  </a:txBody>
                  <a:tcPr marL="45720" marR="45720" anchor="ct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物块的运动情况</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609191">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传送带较长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传送带不够长</a:t>
                      </a:r>
                    </a:p>
                  </a:txBody>
                  <a:tcPr marL="45720" marR="45720"/>
                </a:tc>
                <a:extLst>
                  <a:ext uri="{0D108BD9-81ED-4DB2-BD59-A6C34878D82A}">
                    <a16:rowId xmlns:a16="http://schemas.microsoft.com/office/drawing/2014/main" val="10001"/>
                  </a:ext>
                </a:extLst>
              </a:tr>
            </a:tbl>
          </a:graphicData>
        </a:graphic>
      </p:graphicFrame>
      <p:graphicFrame>
        <p:nvGraphicFramePr>
          <p:cNvPr id="3" name="表格 2">
            <a:extLst>
              <a:ext uri="{FF2B5EF4-FFF2-40B4-BE49-F238E27FC236}">
                <a16:creationId xmlns:a16="http://schemas.microsoft.com/office/drawing/2014/main" id="{CB2917D2-6DA4-B9C0-3918-E5C56FA8D32A}"/>
              </a:ext>
            </a:extLst>
          </p:cNvPr>
          <p:cNvGraphicFramePr>
            <a:graphicFrameLocks noGrp="1"/>
          </p:cNvGraphicFramePr>
          <p:nvPr>
            <p:extLst>
              <p:ext uri="{D42A27DB-BD31-4B8C-83A1-F6EECF244321}">
                <p14:modId xmlns:p14="http://schemas.microsoft.com/office/powerpoint/2010/main" val="3219280559"/>
              </p:ext>
            </p:extLst>
          </p:nvPr>
        </p:nvGraphicFramePr>
        <p:xfrm>
          <a:off x="448760" y="1620069"/>
          <a:ext cx="11267999" cy="4158029"/>
        </p:xfrm>
        <a:graphic>
          <a:graphicData uri="http://schemas.openxmlformats.org/drawingml/2006/table">
            <a:tbl>
              <a:tblPr/>
              <a:tblGrid>
                <a:gridCol w="239497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032447">
                  <a:extLst>
                    <a:ext uri="{9D8B030D-6E8A-4147-A177-3AD203B41FA5}">
                      <a16:colId xmlns:a16="http://schemas.microsoft.com/office/drawing/2014/main" val="20002"/>
                    </a:ext>
                  </a:extLst>
                </a:gridCol>
                <a:gridCol w="3328410">
                  <a:extLst>
                    <a:ext uri="{9D8B030D-6E8A-4147-A177-3AD203B41FA5}">
                      <a16:colId xmlns:a16="http://schemas.microsoft.com/office/drawing/2014/main" val="1025142277"/>
                    </a:ext>
                  </a:extLst>
                </a:gridCol>
              </a:tblGrid>
              <a:tr h="407241">
                <a:tc rowSpan="4">
                  <a:txBody>
                    <a:bodyPr/>
                    <a:lstStyle/>
                    <a:p>
                      <a:pPr eaLnBrk="0" latinLnBrk="1" hangingPunct="0">
                        <a:lnSpc>
                          <a:spcPct val="150000"/>
                        </a:lnSpc>
                        <a:spcBef>
                          <a:spcPts val="0"/>
                        </a:spcBef>
                      </a:pPr>
                      <a:r>
                        <a:rPr lang="zh-CN" altLang="en-US" sz="6735" kern="0" spc="14312" dirty="0">
                          <a:solidFill>
                            <a:srgbClr val="000000"/>
                          </a:solidFill>
                          <a:latin typeface="Times New Roman" panose="02020603050405020304" pitchFamily="65" charset="-122"/>
                          <a:ea typeface="华文细黑" panose="02010600040101010101" pitchFamily="65" charset="-122"/>
                        </a:rPr>
                        <a:t> </a:t>
                      </a:r>
                    </a:p>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向上传送(</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0" kern="0" dirty="0">
                          <a:solidFill>
                            <a:srgbClr val="000000"/>
                          </a:solidFill>
                          <a:latin typeface="Times New Roman" panose="02020603050405020304" pitchFamily="65" charset="-122"/>
                          <a:ea typeface="华文细黑" panose="02010600040101010101" pitchFamily="65" charset="-122"/>
                        </a:rPr>
                        <a:t>tan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kern="0" dirty="0">
                          <a:solidFill>
                            <a:srgbClr val="000000"/>
                          </a:solidFill>
                          <a:latin typeface="Times New Roman" panose="02020603050405020304" pitchFamily="65" charset="-122"/>
                          <a:ea typeface="华文细黑" panose="02010600040101010101" pitchFamily="65" charset="-122"/>
                        </a:rPr>
                        <a:t>)</a:t>
                      </a:r>
                    </a:p>
                  </a:txBody>
                  <a:tcPr marL="45720" marR="45720"/>
                </a:tc>
                <a:tc rowSpan="2">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lang="zh-CN" altLang="en-US" sz="2010" kern="0" dirty="0">
                          <a:solidFill>
                            <a:srgbClr val="000000"/>
                          </a:solidFill>
                          <a:latin typeface="Times New Roman" panose="02020603050405020304" pitchFamily="65" charset="-122"/>
                          <a:ea typeface="华文细黑" panose="02010600040101010101" pitchFamily="65" charset="-122"/>
                        </a:rPr>
                        <a:t>0&lt;</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1" kern="0" dirty="0">
                          <a:solidFill>
                            <a:srgbClr val="000000"/>
                          </a:solidFill>
                          <a:latin typeface="Times New Roman" panose="02020603050405020304" pitchFamily="65" charset="-122"/>
                          <a:ea typeface="华文细黑" panose="02010600040101010101" pitchFamily="65" charset="-122"/>
                        </a:rPr>
                        <a:t>v</a:t>
                      </a:r>
                    </a:p>
                    <a:p>
                      <a:pPr algn="ctr" eaLnBrk="0" latinLnBrk="1" hangingPunct="0">
                        <a:lnSpc>
                          <a:spcPct val="150000"/>
                        </a:lnSpc>
                        <a:spcBef>
                          <a:spcPts val="0"/>
                        </a:spcBef>
                      </a:pP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nchor="ctr"/>
                </a:tc>
                <a:tc grid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1"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ltLang="en-US"/>
                    </a:p>
                  </a:txBody>
                  <a:tcPr/>
                </a:tc>
                <a:extLst>
                  <a:ext uri="{0D108BD9-81ED-4DB2-BD59-A6C34878D82A}">
                    <a16:rowId xmlns:a16="http://schemas.microsoft.com/office/drawing/2014/main" val="10000"/>
                  </a:ext>
                </a:extLst>
              </a:tr>
              <a:tr h="800209">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20" kern="0" spc="-39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,物块先匀减速后反向匀加速</a:t>
                      </a:r>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20" kern="0" spc="-39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,物块一直匀减速</a:t>
                      </a:r>
                    </a:p>
                  </a:txBody>
                  <a:tcPr marL="45720" marR="45720"/>
                </a:tc>
                <a:extLst>
                  <a:ext uri="{0D108BD9-81ED-4DB2-BD59-A6C34878D82A}">
                    <a16:rowId xmlns:a16="http://schemas.microsoft.com/office/drawing/2014/main" val="10001"/>
                  </a:ext>
                </a:extLst>
              </a:tr>
              <a:tr h="571630">
                <a:tc vMerge="1">
                  <a:txBody>
                    <a:bodyPr/>
                    <a:lstStyle/>
                    <a:p>
                      <a:endParaRPr lang="zh-CN"/>
                    </a:p>
                  </a:txBody>
                  <a:tcPr marL="45720" marR="45720"/>
                </a:tc>
                <a:tc row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010" i="1" kern="0" dirty="0">
                          <a:solidFill>
                            <a:srgbClr val="000000"/>
                          </a:solidFill>
                          <a:latin typeface="Times New Roman" panose="02020603050405020304" pitchFamily="65" charset="-122"/>
                          <a:ea typeface="华文细黑" panose="02010600040101010101" pitchFamily="65" charset="-122"/>
                        </a:rPr>
                        <a:t>v</a:t>
                      </a:r>
                    </a:p>
                  </a:txBody>
                  <a:tcPr marL="45720" marR="45720" anchor="ctr"/>
                </a:tc>
                <a:tc gridSpan="2">
                  <a:txBody>
                    <a:bodyPr/>
                    <a:lstStyle/>
                    <a:p>
                      <a:pPr marL="0" marR="0" lvl="0" indent="0" algn="ctr" defTabSz="912495" rtl="0" eaLnBrk="0" fontAlgn="auto" latinLnBrk="1" hangingPunct="0">
                        <a:lnSpc>
                          <a:spcPct val="150000"/>
                        </a:lnSpc>
                        <a:spcBef>
                          <a:spcPts val="0"/>
                        </a:spcBef>
                        <a:spcAft>
                          <a:spcPts val="0"/>
                        </a:spcAft>
                        <a:buClrTx/>
                        <a:buSzTx/>
                        <a:buFontTx/>
                        <a:buNone/>
                        <a:tabLst/>
                        <a:defRPr/>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1"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1"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ltLang="en-US"/>
                    </a:p>
                  </a:txBody>
                  <a:tcPr/>
                </a:tc>
                <a:extLst>
                  <a:ext uri="{0D108BD9-81ED-4DB2-BD59-A6C34878D82A}">
                    <a16:rowId xmlns:a16="http://schemas.microsoft.com/office/drawing/2014/main" val="10002"/>
                  </a:ext>
                </a:extLst>
              </a:tr>
              <a:tr h="2176626">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355"/>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920" kern="0" spc="270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920" kern="0" spc="231"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355"/>
                        </a:spcBef>
                      </a:pPr>
                      <a:r>
                        <a:rPr lang="zh-CN" altLang="en-US" sz="2010" kern="0" dirty="0">
                          <a:solidFill>
                            <a:srgbClr val="000000"/>
                          </a:solidFill>
                          <a:latin typeface="Times New Roman" panose="02020603050405020304" pitchFamily="65" charset="-122"/>
                          <a:ea typeface="华文细黑" panose="02010600040101010101" pitchFamily="65" charset="-122"/>
                        </a:rPr>
                        <a:t>物块先以</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匀减速到</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,再以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匀减速,最后以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反向匀加速</a:t>
                      </a:r>
                    </a:p>
                  </a:txBody>
                  <a:tcPr marL="45720" marR="45720"/>
                </a:tc>
                <a:tc>
                  <a:txBody>
                    <a:bodyPr/>
                    <a:lstStyle/>
                    <a:p>
                      <a:pPr eaLnBrk="0" latinLnBrk="1" hangingPunct="0">
                        <a:lnSpc>
                          <a:spcPct val="150000"/>
                        </a:lnSpc>
                        <a:spcBef>
                          <a:spcPts val="355"/>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920" kern="0" spc="270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匀减速;</a:t>
                      </a:r>
                      <a:r>
                        <a:rPr lang="zh-CN" altLang="en-US" sz="2920" kern="0" spc="270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1" kern="0" dirty="0">
                          <a:solidFill>
                            <a:srgbClr val="000000"/>
                          </a:solidFill>
                          <a:latin typeface="Times New Roman" panose="02020603050405020304" pitchFamily="65" charset="-122"/>
                          <a:ea typeface="华文细黑" panose="02010600040101010101" pitchFamily="65" charset="-122"/>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920" kern="0" spc="2706"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920" kern="0" spc="231"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匀减速到</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2010" kern="0" dirty="0">
                          <a:solidFill>
                            <a:srgbClr val="000000"/>
                          </a:solidFill>
                          <a:latin typeface="Times New Roman" panose="02020603050405020304" pitchFamily="65" charset="-122"/>
                          <a:ea typeface="华文细黑" panose="02010600040101010101" pitchFamily="65" charset="-122"/>
                        </a:rPr>
                        <a:t>,再以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匀减速</a:t>
                      </a:r>
                    </a:p>
                  </a:txBody>
                  <a:tcPr marL="45720" marR="45720"/>
                </a:tc>
                <a:extLst>
                  <a:ext uri="{0D108BD9-81ED-4DB2-BD59-A6C34878D82A}">
                    <a16:rowId xmlns:a16="http://schemas.microsoft.com/office/drawing/2014/main" val="10003"/>
                  </a:ext>
                </a:extLst>
              </a:tr>
            </a:tbl>
          </a:graphicData>
        </a:graphic>
      </p:graphicFrame>
      <p:pic>
        <p:nvPicPr>
          <p:cNvPr id="4" name="图片 3" descr="textimage61.jpeg">
            <a:extLst>
              <a:ext uri="{FF2B5EF4-FFF2-40B4-BE49-F238E27FC236}">
                <a16:creationId xmlns:a16="http://schemas.microsoft.com/office/drawing/2014/main" id="{B8D90A2C-A3B2-CCCF-CA1E-749D3804C2B7}"/>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47017" y="1620070"/>
            <a:ext cx="2143565" cy="1412082"/>
          </a:xfrm>
          <a:prstGeom prst="rect">
            <a:avLst/>
          </a:prstGeom>
        </p:spPr>
      </p:pic>
      <p:graphicFrame>
        <p:nvGraphicFramePr>
          <p:cNvPr id="5" name="对象 4">
            <a:extLst>
              <a:ext uri="{FF2B5EF4-FFF2-40B4-BE49-F238E27FC236}">
                <a16:creationId xmlns:a16="http://schemas.microsoft.com/office/drawing/2014/main" id="{DEAE9CFD-B327-C789-D1E5-19ADAC133362}"/>
              </a:ext>
            </a:extLst>
          </p:cNvPr>
          <p:cNvGraphicFramePr>
            <a:graphicFrameLocks noChangeAspect="1"/>
          </p:cNvGraphicFramePr>
          <p:nvPr>
            <p:extLst>
              <p:ext uri="{D42A27DB-BD31-4B8C-83A1-F6EECF244321}">
                <p14:modId xmlns:p14="http://schemas.microsoft.com/office/powerpoint/2010/main" val="2633389452"/>
              </p:ext>
            </p:extLst>
          </p:nvPr>
        </p:nvGraphicFramePr>
        <p:xfrm>
          <a:off x="4634409" y="2316586"/>
          <a:ext cx="288032" cy="475567"/>
        </p:xfrm>
        <a:graphic>
          <a:graphicData uri="http://schemas.openxmlformats.org/presentationml/2006/ole">
            <mc:AlternateContent xmlns:mc="http://schemas.openxmlformats.org/markup-compatibility/2006">
              <mc:Choice xmlns:v="urn:schemas-microsoft-com:vml" Requires="v">
                <p:oleObj name="Equation" r:id="rId4" imgW="342720" imgH="647640" progId="Equation.DSMT4">
                  <p:embed/>
                </p:oleObj>
              </mc:Choice>
              <mc:Fallback>
                <p:oleObj name="Equation" r:id="rId4" imgW="342720" imgH="647640" progId="Equation.DSMT4">
                  <p:embed/>
                  <p:pic>
                    <p:nvPicPr>
                      <p:cNvPr id="5" name="对象 4">
                        <a:extLst>
                          <a:ext uri="{FF2B5EF4-FFF2-40B4-BE49-F238E27FC236}">
                            <a16:creationId xmlns:a16="http://schemas.microsoft.com/office/drawing/2014/main" id="{59759024-973F-C776-D4B1-560A12D36AAD}"/>
                          </a:ext>
                        </a:extLst>
                      </p:cNvPr>
                      <p:cNvPicPr>
                        <a:picLocks noChangeAspect="1"/>
                      </p:cNvPicPr>
                      <p:nvPr/>
                    </p:nvPicPr>
                    <p:blipFill>
                      <a:blip r:embed="rId5"/>
                      <a:stretch>
                        <a:fillRect/>
                      </a:stretch>
                    </p:blipFill>
                    <p:spPr>
                      <a:xfrm>
                        <a:off x="4634409" y="2316586"/>
                        <a:ext cx="288032" cy="475567"/>
                      </a:xfrm>
                      <a:prstGeom prst="rect">
                        <a:avLst/>
                      </a:prstGeom>
                      <a:noFill/>
                      <a:ln w="9525">
                        <a:noFill/>
                      </a:ln>
                    </p:spPr>
                  </p:pic>
                </p:oleObj>
              </mc:Fallback>
            </mc:AlternateContent>
          </a:graphicData>
        </a:graphic>
      </p:graphicFrame>
      <p:graphicFrame>
        <p:nvGraphicFramePr>
          <p:cNvPr id="7" name="对象 6">
            <a:extLst>
              <a:ext uri="{FF2B5EF4-FFF2-40B4-BE49-F238E27FC236}">
                <a16:creationId xmlns:a16="http://schemas.microsoft.com/office/drawing/2014/main" id="{265D1AEF-7C2C-E502-B193-B5377B7BE802}"/>
              </a:ext>
            </a:extLst>
          </p:cNvPr>
          <p:cNvGraphicFramePr>
            <a:graphicFrameLocks noChangeAspect="1"/>
          </p:cNvGraphicFramePr>
          <p:nvPr>
            <p:extLst>
              <p:ext uri="{D42A27DB-BD31-4B8C-83A1-F6EECF244321}">
                <p14:modId xmlns:p14="http://schemas.microsoft.com/office/powerpoint/2010/main" val="457300009"/>
              </p:ext>
            </p:extLst>
          </p:nvPr>
        </p:nvGraphicFramePr>
        <p:xfrm>
          <a:off x="4634409" y="3691657"/>
          <a:ext cx="676746" cy="551063"/>
        </p:xfrm>
        <a:graphic>
          <a:graphicData uri="http://schemas.openxmlformats.org/presentationml/2006/ole">
            <mc:AlternateContent xmlns:mc="http://schemas.openxmlformats.org/markup-compatibility/2006">
              <mc:Choice xmlns:v="urn:schemas-microsoft-com:vml" Requires="v">
                <p:oleObj name="Equation" r:id="rId6" imgW="749160" imgH="711000" progId="Equation.DSMT4">
                  <p:embed/>
                </p:oleObj>
              </mc:Choice>
              <mc:Fallback>
                <p:oleObj name="Equation" r:id="rId6" imgW="749160" imgH="711000" progId="Equation.DSMT4">
                  <p:embed/>
                  <p:pic>
                    <p:nvPicPr>
                      <p:cNvPr id="7" name="对象 6">
                        <a:extLst>
                          <a:ext uri="{FF2B5EF4-FFF2-40B4-BE49-F238E27FC236}">
                            <a16:creationId xmlns:a16="http://schemas.microsoft.com/office/drawing/2014/main" id="{A4C13754-0EA5-85B1-1EBC-EE0152FCBEB3}"/>
                          </a:ext>
                        </a:extLst>
                      </p:cNvPr>
                      <p:cNvPicPr>
                        <a:picLocks noChangeAspect="1"/>
                      </p:cNvPicPr>
                      <p:nvPr/>
                    </p:nvPicPr>
                    <p:blipFill>
                      <a:blip r:embed="rId7"/>
                      <a:stretch>
                        <a:fillRect/>
                      </a:stretch>
                    </p:blipFill>
                    <p:spPr>
                      <a:xfrm>
                        <a:off x="4634409" y="3691657"/>
                        <a:ext cx="676746" cy="551063"/>
                      </a:xfrm>
                      <a:prstGeom prst="rect">
                        <a:avLst/>
                      </a:prstGeom>
                      <a:noFill/>
                      <a:ln w="9525">
                        <a:noFill/>
                      </a:ln>
                    </p:spPr>
                  </p:pic>
                </p:oleObj>
              </mc:Fallback>
            </mc:AlternateContent>
          </a:graphicData>
        </a:graphic>
      </p:graphicFrame>
      <p:graphicFrame>
        <p:nvGraphicFramePr>
          <p:cNvPr id="13" name="对象 12">
            <a:extLst>
              <a:ext uri="{FF2B5EF4-FFF2-40B4-BE49-F238E27FC236}">
                <a16:creationId xmlns:a16="http://schemas.microsoft.com/office/drawing/2014/main" id="{01F0740B-A7E9-8CD4-A01F-D887746452C3}"/>
              </a:ext>
            </a:extLst>
          </p:cNvPr>
          <p:cNvGraphicFramePr>
            <a:graphicFrameLocks noChangeAspect="1"/>
          </p:cNvGraphicFramePr>
          <p:nvPr>
            <p:extLst>
              <p:ext uri="{D42A27DB-BD31-4B8C-83A1-F6EECF244321}">
                <p14:modId xmlns:p14="http://schemas.microsoft.com/office/powerpoint/2010/main" val="471635220"/>
              </p:ext>
            </p:extLst>
          </p:nvPr>
        </p:nvGraphicFramePr>
        <p:xfrm>
          <a:off x="8748390" y="2236755"/>
          <a:ext cx="288032" cy="475567"/>
        </p:xfrm>
        <a:graphic>
          <a:graphicData uri="http://schemas.openxmlformats.org/presentationml/2006/ole">
            <mc:AlternateContent xmlns:mc="http://schemas.openxmlformats.org/markup-compatibility/2006">
              <mc:Choice xmlns:v="urn:schemas-microsoft-com:vml" Requires="v">
                <p:oleObj name="Equation" r:id="rId4" imgW="342720" imgH="647640" progId="Equation.DSMT4">
                  <p:embed/>
                </p:oleObj>
              </mc:Choice>
              <mc:Fallback>
                <p:oleObj name="Equation" r:id="rId4" imgW="342720" imgH="647640" progId="Equation.DSMT4">
                  <p:embed/>
                  <p:pic>
                    <p:nvPicPr>
                      <p:cNvPr id="5" name="对象 4">
                        <a:extLst>
                          <a:ext uri="{FF2B5EF4-FFF2-40B4-BE49-F238E27FC236}">
                            <a16:creationId xmlns:a16="http://schemas.microsoft.com/office/drawing/2014/main" id="{DEAE9CFD-B327-C789-D1E5-19ADAC133362}"/>
                          </a:ext>
                        </a:extLst>
                      </p:cNvPr>
                      <p:cNvPicPr>
                        <a:picLocks noChangeAspect="1"/>
                      </p:cNvPicPr>
                      <p:nvPr/>
                    </p:nvPicPr>
                    <p:blipFill>
                      <a:blip r:embed="rId5"/>
                      <a:stretch>
                        <a:fillRect/>
                      </a:stretch>
                    </p:blipFill>
                    <p:spPr>
                      <a:xfrm>
                        <a:off x="8748390" y="2236755"/>
                        <a:ext cx="288032" cy="475567"/>
                      </a:xfrm>
                      <a:prstGeom prst="rect">
                        <a:avLst/>
                      </a:prstGeom>
                      <a:noFill/>
                      <a:ln w="9525">
                        <a:noFill/>
                      </a:ln>
                    </p:spPr>
                  </p:pic>
                </p:oleObj>
              </mc:Fallback>
            </mc:AlternateContent>
          </a:graphicData>
        </a:graphic>
      </p:graphicFrame>
      <p:graphicFrame>
        <p:nvGraphicFramePr>
          <p:cNvPr id="14" name="对象 13">
            <a:extLst>
              <a:ext uri="{FF2B5EF4-FFF2-40B4-BE49-F238E27FC236}">
                <a16:creationId xmlns:a16="http://schemas.microsoft.com/office/drawing/2014/main" id="{B94EB8C4-A661-D978-DD3F-8440A37A8286}"/>
              </a:ext>
            </a:extLst>
          </p:cNvPr>
          <p:cNvGraphicFramePr>
            <a:graphicFrameLocks noChangeAspect="1"/>
          </p:cNvGraphicFramePr>
          <p:nvPr>
            <p:extLst>
              <p:ext uri="{D42A27DB-BD31-4B8C-83A1-F6EECF244321}">
                <p14:modId xmlns:p14="http://schemas.microsoft.com/office/powerpoint/2010/main" val="1528751164"/>
              </p:ext>
            </p:extLst>
          </p:nvPr>
        </p:nvGraphicFramePr>
        <p:xfrm>
          <a:off x="5496595" y="3691657"/>
          <a:ext cx="371475" cy="520700"/>
        </p:xfrm>
        <a:graphic>
          <a:graphicData uri="http://schemas.openxmlformats.org/presentationml/2006/ole">
            <mc:AlternateContent xmlns:mc="http://schemas.openxmlformats.org/markup-compatibility/2006">
              <mc:Choice xmlns:v="urn:schemas-microsoft-com:vml" Requires="v">
                <p:oleObj name="Equation" r:id="rId8" imgW="444240" imgH="711000" progId="Equation.DSMT4">
                  <p:embed/>
                </p:oleObj>
              </mc:Choice>
              <mc:Fallback>
                <p:oleObj name="Equation" r:id="rId8" imgW="444240" imgH="711000" progId="Equation.DSMT4">
                  <p:embed/>
                  <p:pic>
                    <p:nvPicPr>
                      <p:cNvPr id="5" name="对象 4">
                        <a:extLst>
                          <a:ext uri="{FF2B5EF4-FFF2-40B4-BE49-F238E27FC236}">
                            <a16:creationId xmlns:a16="http://schemas.microsoft.com/office/drawing/2014/main" id="{DEAE9CFD-B327-C789-D1E5-19ADAC133362}"/>
                          </a:ext>
                        </a:extLst>
                      </p:cNvPr>
                      <p:cNvPicPr>
                        <a:picLocks noChangeAspect="1"/>
                      </p:cNvPicPr>
                      <p:nvPr/>
                    </p:nvPicPr>
                    <p:blipFill>
                      <a:blip r:embed="rId9"/>
                      <a:stretch>
                        <a:fillRect/>
                      </a:stretch>
                    </p:blipFill>
                    <p:spPr>
                      <a:xfrm>
                        <a:off x="5496595" y="3691657"/>
                        <a:ext cx="371475" cy="520700"/>
                      </a:xfrm>
                      <a:prstGeom prst="rect">
                        <a:avLst/>
                      </a:prstGeom>
                      <a:noFill/>
                      <a:ln w="9525">
                        <a:noFill/>
                      </a:ln>
                    </p:spPr>
                  </p:pic>
                </p:oleObj>
              </mc:Fallback>
            </mc:AlternateContent>
          </a:graphicData>
        </a:graphic>
      </p:graphicFrame>
      <p:graphicFrame>
        <p:nvGraphicFramePr>
          <p:cNvPr id="15" name="对象 14">
            <a:extLst>
              <a:ext uri="{FF2B5EF4-FFF2-40B4-BE49-F238E27FC236}">
                <a16:creationId xmlns:a16="http://schemas.microsoft.com/office/drawing/2014/main" id="{F04C41BF-C34E-6936-DDBB-7913BED9A87B}"/>
              </a:ext>
            </a:extLst>
          </p:cNvPr>
          <p:cNvGraphicFramePr>
            <a:graphicFrameLocks noChangeAspect="1"/>
          </p:cNvGraphicFramePr>
          <p:nvPr>
            <p:extLst>
              <p:ext uri="{D42A27DB-BD31-4B8C-83A1-F6EECF244321}">
                <p14:modId xmlns:p14="http://schemas.microsoft.com/office/powerpoint/2010/main" val="3619507027"/>
              </p:ext>
            </p:extLst>
          </p:nvPr>
        </p:nvGraphicFramePr>
        <p:xfrm>
          <a:off x="8748390" y="3691682"/>
          <a:ext cx="676746" cy="551063"/>
        </p:xfrm>
        <a:graphic>
          <a:graphicData uri="http://schemas.openxmlformats.org/presentationml/2006/ole">
            <mc:AlternateContent xmlns:mc="http://schemas.openxmlformats.org/markup-compatibility/2006">
              <mc:Choice xmlns:v="urn:schemas-microsoft-com:vml" Requires="v">
                <p:oleObj name="Equation" r:id="rId6" imgW="749160" imgH="711000" progId="Equation.DSMT4">
                  <p:embed/>
                </p:oleObj>
              </mc:Choice>
              <mc:Fallback>
                <p:oleObj name="Equation" r:id="rId6" imgW="749160" imgH="711000" progId="Equation.DSMT4">
                  <p:embed/>
                  <p:pic>
                    <p:nvPicPr>
                      <p:cNvPr id="7" name="对象 6">
                        <a:extLst>
                          <a:ext uri="{FF2B5EF4-FFF2-40B4-BE49-F238E27FC236}">
                            <a16:creationId xmlns:a16="http://schemas.microsoft.com/office/drawing/2014/main" id="{265D1AEF-7C2C-E502-B193-B5377B7BE802}"/>
                          </a:ext>
                        </a:extLst>
                      </p:cNvPr>
                      <p:cNvPicPr>
                        <a:picLocks noChangeAspect="1"/>
                      </p:cNvPicPr>
                      <p:nvPr/>
                    </p:nvPicPr>
                    <p:blipFill>
                      <a:blip r:embed="rId7"/>
                      <a:stretch>
                        <a:fillRect/>
                      </a:stretch>
                    </p:blipFill>
                    <p:spPr>
                      <a:xfrm>
                        <a:off x="8748390" y="3691682"/>
                        <a:ext cx="676746" cy="551063"/>
                      </a:xfrm>
                      <a:prstGeom prst="rect">
                        <a:avLst/>
                      </a:prstGeom>
                      <a:noFill/>
                      <a:ln w="9525">
                        <a:noFill/>
                      </a:ln>
                    </p:spPr>
                  </p:pic>
                </p:oleObj>
              </mc:Fallback>
            </mc:AlternateContent>
          </a:graphicData>
        </a:graphic>
      </p:graphicFrame>
      <p:graphicFrame>
        <p:nvGraphicFramePr>
          <p:cNvPr id="16" name="对象 15">
            <a:extLst>
              <a:ext uri="{FF2B5EF4-FFF2-40B4-BE49-F238E27FC236}">
                <a16:creationId xmlns:a16="http://schemas.microsoft.com/office/drawing/2014/main" id="{B9675BD0-A12C-D69D-E192-63FC90A3BE66}"/>
              </a:ext>
            </a:extLst>
          </p:cNvPr>
          <p:cNvGraphicFramePr>
            <a:graphicFrameLocks noChangeAspect="1"/>
          </p:cNvGraphicFramePr>
          <p:nvPr>
            <p:extLst>
              <p:ext uri="{D42A27DB-BD31-4B8C-83A1-F6EECF244321}">
                <p14:modId xmlns:p14="http://schemas.microsoft.com/office/powerpoint/2010/main" val="1270599201"/>
              </p:ext>
            </p:extLst>
          </p:nvPr>
        </p:nvGraphicFramePr>
        <p:xfrm>
          <a:off x="8820398" y="4338640"/>
          <a:ext cx="676746" cy="551063"/>
        </p:xfrm>
        <a:graphic>
          <a:graphicData uri="http://schemas.openxmlformats.org/presentationml/2006/ole">
            <mc:AlternateContent xmlns:mc="http://schemas.openxmlformats.org/markup-compatibility/2006">
              <mc:Choice xmlns:v="urn:schemas-microsoft-com:vml" Requires="v">
                <p:oleObj name="Equation" r:id="rId6" imgW="749160" imgH="711000" progId="Equation.DSMT4">
                  <p:embed/>
                </p:oleObj>
              </mc:Choice>
              <mc:Fallback>
                <p:oleObj name="Equation" r:id="rId6" imgW="749160" imgH="711000" progId="Equation.DSMT4">
                  <p:embed/>
                  <p:pic>
                    <p:nvPicPr>
                      <p:cNvPr id="15" name="对象 14">
                        <a:extLst>
                          <a:ext uri="{FF2B5EF4-FFF2-40B4-BE49-F238E27FC236}">
                            <a16:creationId xmlns:a16="http://schemas.microsoft.com/office/drawing/2014/main" id="{F04C41BF-C34E-6936-DDBB-7913BED9A87B}"/>
                          </a:ext>
                        </a:extLst>
                      </p:cNvPr>
                      <p:cNvPicPr>
                        <a:picLocks noChangeAspect="1"/>
                      </p:cNvPicPr>
                      <p:nvPr/>
                    </p:nvPicPr>
                    <p:blipFill>
                      <a:blip r:embed="rId7"/>
                      <a:stretch>
                        <a:fillRect/>
                      </a:stretch>
                    </p:blipFill>
                    <p:spPr>
                      <a:xfrm>
                        <a:off x="8820398" y="4338640"/>
                        <a:ext cx="676746" cy="551063"/>
                      </a:xfrm>
                      <a:prstGeom prst="rect">
                        <a:avLst/>
                      </a:prstGeom>
                      <a:noFill/>
                      <a:ln w="9525">
                        <a:noFill/>
                      </a:ln>
                    </p:spPr>
                  </p:pic>
                </p:oleObj>
              </mc:Fallback>
            </mc:AlternateContent>
          </a:graphicData>
        </a:graphic>
      </p:graphicFrame>
      <p:graphicFrame>
        <p:nvGraphicFramePr>
          <p:cNvPr id="17" name="对象 16">
            <a:extLst>
              <a:ext uri="{FF2B5EF4-FFF2-40B4-BE49-F238E27FC236}">
                <a16:creationId xmlns:a16="http://schemas.microsoft.com/office/drawing/2014/main" id="{FDD6FC00-9E71-96CF-602C-3236866684B0}"/>
              </a:ext>
            </a:extLst>
          </p:cNvPr>
          <p:cNvGraphicFramePr>
            <a:graphicFrameLocks noChangeAspect="1"/>
          </p:cNvGraphicFramePr>
          <p:nvPr>
            <p:extLst>
              <p:ext uri="{D42A27DB-BD31-4B8C-83A1-F6EECF244321}">
                <p14:modId xmlns:p14="http://schemas.microsoft.com/office/powerpoint/2010/main" val="3515018697"/>
              </p:ext>
            </p:extLst>
          </p:nvPr>
        </p:nvGraphicFramePr>
        <p:xfrm>
          <a:off x="9963001" y="4309366"/>
          <a:ext cx="676746" cy="551063"/>
        </p:xfrm>
        <a:graphic>
          <a:graphicData uri="http://schemas.openxmlformats.org/presentationml/2006/ole">
            <mc:AlternateContent xmlns:mc="http://schemas.openxmlformats.org/markup-compatibility/2006">
              <mc:Choice xmlns:v="urn:schemas-microsoft-com:vml" Requires="v">
                <p:oleObj name="Equation" r:id="rId6" imgW="749160" imgH="711000" progId="Equation.DSMT4">
                  <p:embed/>
                </p:oleObj>
              </mc:Choice>
              <mc:Fallback>
                <p:oleObj name="Equation" r:id="rId6" imgW="749160" imgH="711000" progId="Equation.DSMT4">
                  <p:embed/>
                  <p:pic>
                    <p:nvPicPr>
                      <p:cNvPr id="7" name="对象 6">
                        <a:extLst>
                          <a:ext uri="{FF2B5EF4-FFF2-40B4-BE49-F238E27FC236}">
                            <a16:creationId xmlns:a16="http://schemas.microsoft.com/office/drawing/2014/main" id="{265D1AEF-7C2C-E502-B193-B5377B7BE802}"/>
                          </a:ext>
                        </a:extLst>
                      </p:cNvPr>
                      <p:cNvPicPr>
                        <a:picLocks noChangeAspect="1"/>
                      </p:cNvPicPr>
                      <p:nvPr/>
                    </p:nvPicPr>
                    <p:blipFill>
                      <a:blip r:embed="rId7"/>
                      <a:stretch>
                        <a:fillRect/>
                      </a:stretch>
                    </p:blipFill>
                    <p:spPr>
                      <a:xfrm>
                        <a:off x="9963001" y="4309366"/>
                        <a:ext cx="676746" cy="551063"/>
                      </a:xfrm>
                      <a:prstGeom prst="rect">
                        <a:avLst/>
                      </a:prstGeom>
                      <a:noFill/>
                      <a:ln w="9525">
                        <a:noFill/>
                      </a:ln>
                    </p:spPr>
                  </p:pic>
                </p:oleObj>
              </mc:Fallback>
            </mc:AlternateContent>
          </a:graphicData>
        </a:graphic>
      </p:graphicFrame>
      <p:graphicFrame>
        <p:nvGraphicFramePr>
          <p:cNvPr id="18" name="对象 17">
            <a:extLst>
              <a:ext uri="{FF2B5EF4-FFF2-40B4-BE49-F238E27FC236}">
                <a16:creationId xmlns:a16="http://schemas.microsoft.com/office/drawing/2014/main" id="{043CA61B-8783-1896-5EE2-CDA34F12F69E}"/>
              </a:ext>
            </a:extLst>
          </p:cNvPr>
          <p:cNvGraphicFramePr>
            <a:graphicFrameLocks noChangeAspect="1"/>
          </p:cNvGraphicFramePr>
          <p:nvPr>
            <p:extLst>
              <p:ext uri="{D42A27DB-BD31-4B8C-83A1-F6EECF244321}">
                <p14:modId xmlns:p14="http://schemas.microsoft.com/office/powerpoint/2010/main" val="3730776112"/>
              </p:ext>
            </p:extLst>
          </p:nvPr>
        </p:nvGraphicFramePr>
        <p:xfrm>
          <a:off x="10825187" y="4309366"/>
          <a:ext cx="371475" cy="520700"/>
        </p:xfrm>
        <a:graphic>
          <a:graphicData uri="http://schemas.openxmlformats.org/presentationml/2006/ole">
            <mc:AlternateContent xmlns:mc="http://schemas.openxmlformats.org/markup-compatibility/2006">
              <mc:Choice xmlns:v="urn:schemas-microsoft-com:vml" Requires="v">
                <p:oleObj name="Equation" r:id="rId8" imgW="444240" imgH="711000" progId="Equation.DSMT4">
                  <p:embed/>
                </p:oleObj>
              </mc:Choice>
              <mc:Fallback>
                <p:oleObj name="Equation" r:id="rId8" imgW="444240" imgH="711000" progId="Equation.DSMT4">
                  <p:embed/>
                  <p:pic>
                    <p:nvPicPr>
                      <p:cNvPr id="14" name="对象 13">
                        <a:extLst>
                          <a:ext uri="{FF2B5EF4-FFF2-40B4-BE49-F238E27FC236}">
                            <a16:creationId xmlns:a16="http://schemas.microsoft.com/office/drawing/2014/main" id="{B94EB8C4-A661-D978-DD3F-8440A37A8286}"/>
                          </a:ext>
                        </a:extLst>
                      </p:cNvPr>
                      <p:cNvPicPr>
                        <a:picLocks noChangeAspect="1"/>
                      </p:cNvPicPr>
                      <p:nvPr/>
                    </p:nvPicPr>
                    <p:blipFill>
                      <a:blip r:embed="rId9"/>
                      <a:stretch>
                        <a:fillRect/>
                      </a:stretch>
                    </p:blipFill>
                    <p:spPr>
                      <a:xfrm>
                        <a:off x="10825187" y="4309366"/>
                        <a:ext cx="371475" cy="520700"/>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3680502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E6786-EDEA-AEFA-02A0-4273C63ACED0}"/>
            </a:ext>
          </a:extLst>
        </p:cNvPr>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id="{DC5C9894-4535-DCBD-1B12-61E5C903DC69}"/>
              </a:ext>
            </a:extLst>
          </p:cNvPr>
          <p:cNvGraphicFramePr>
            <a:graphicFrameLocks noGrp="1"/>
          </p:cNvGraphicFramePr>
          <p:nvPr>
            <p:extLst>
              <p:ext uri="{D42A27DB-BD31-4B8C-83A1-F6EECF244321}">
                <p14:modId xmlns:p14="http://schemas.microsoft.com/office/powerpoint/2010/main" val="1351229960"/>
              </p:ext>
            </p:extLst>
          </p:nvPr>
        </p:nvGraphicFramePr>
        <p:xfrm>
          <a:off x="432188" y="1611560"/>
          <a:ext cx="11268000" cy="3464893"/>
        </p:xfrm>
        <a:graphic>
          <a:graphicData uri="http://schemas.openxmlformats.org/drawingml/2006/table">
            <a:tbl>
              <a:tblPr/>
              <a:tblGrid>
                <a:gridCol w="262757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gridCol w="3599870">
                  <a:extLst>
                    <a:ext uri="{9D8B030D-6E8A-4147-A177-3AD203B41FA5}">
                      <a16:colId xmlns:a16="http://schemas.microsoft.com/office/drawing/2014/main" val="1756907928"/>
                    </a:ext>
                  </a:extLst>
                </a:gridCol>
              </a:tblGrid>
              <a:tr h="648101">
                <a:tc rowSpan="5">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向下传送(</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en-US" altLang="zh-CN" sz="2010" kern="0" dirty="0">
                          <a:solidFill>
                            <a:srgbClr val="000000"/>
                          </a:solidFill>
                          <a:latin typeface="Times New Roman" panose="02020603050405020304" pitchFamily="65" charset="-122"/>
                          <a:ea typeface="华文细黑" panose="02010600040101010101" pitchFamily="65" charset="-122"/>
                        </a:rPr>
                        <a:t>&gt;</a:t>
                      </a:r>
                      <a:r>
                        <a:rPr lang="zh-CN" altLang="en-US" sz="2010" i="0" kern="0" dirty="0">
                          <a:solidFill>
                            <a:srgbClr val="000000"/>
                          </a:solidFill>
                          <a:latin typeface="Times New Roman" panose="02020603050405020304" pitchFamily="65" charset="-122"/>
                          <a:ea typeface="华文细黑" panose="02010600040101010101" pitchFamily="65" charset="-122"/>
                        </a:rPr>
                        <a:t>tan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kern="0" dirty="0">
                          <a:solidFill>
                            <a:srgbClr val="000000"/>
                          </a:solidFill>
                          <a:latin typeface="Times New Roman" panose="02020603050405020304" pitchFamily="65" charset="-122"/>
                          <a:ea typeface="华文细黑" panose="02010600040101010101" pitchFamily="65" charset="-122"/>
                        </a:rPr>
                        <a:t>)</a:t>
                      </a:r>
                    </a:p>
                  </a:txBody>
                  <a:tcPr marL="45720" marR="45720"/>
                </a:tc>
                <a:tc rowSpan="2">
                  <a:txBody>
                    <a:bodyPr/>
                    <a:lstStyle/>
                    <a:p>
                      <a:pPr algn="ctr" eaLnBrk="0" latinLnBrk="1" hangingPunct="0">
                        <a:lnSpc>
                          <a:spcPct val="150000"/>
                        </a:lnSpc>
                        <a:spcBef>
                          <a:spcPts val="0"/>
                        </a:spcBef>
                      </a:pPr>
                      <a:r>
                        <a:rPr lang="zh-CN" altLang="en-US" sz="2000" kern="0" dirty="0">
                          <a:solidFill>
                            <a:srgbClr val="000000"/>
                          </a:solidFill>
                          <a:latin typeface="Times New Roman" panose="02020603050405020304" pitchFamily="65" charset="-122"/>
                          <a:ea typeface="华文细黑" panose="02010600040101010101" pitchFamily="65" charset="-122"/>
                        </a:rPr>
                        <a:t>0</a:t>
                      </a:r>
                      <a:r>
                        <a:rPr lang="zh-CN" altLang="en-US" sz="2000" kern="0" dirty="0">
                          <a:solidFill>
                            <a:srgbClr val="000000"/>
                          </a:solidFill>
                          <a:latin typeface="黑体" panose="02010609060101010101"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rPr>
                        <a:t>v</a:t>
                      </a:r>
                      <a:r>
                        <a:rPr lang="zh-CN" altLang="en-US" sz="2000" kern="0" baseline="-15000" dirty="0">
                          <a:solidFill>
                            <a:srgbClr val="000000"/>
                          </a:solidFill>
                          <a:latin typeface="Times New Roman" panose="02020603050405020304" pitchFamily="65" charset="-122"/>
                          <a:ea typeface="华文细黑" panose="02010600040101010101" pitchFamily="65" charset="-122"/>
                        </a:rPr>
                        <a:t>0</a:t>
                      </a:r>
                      <a:r>
                        <a:rPr lang="zh-CN" altLang="en-US" sz="2000" kern="0" dirty="0">
                          <a:solidFill>
                            <a:srgbClr val="000000"/>
                          </a:solidFill>
                          <a:latin typeface="Times New Roman" panose="02020603050405020304" pitchFamily="65" charset="-122"/>
                          <a:ea typeface="华文细黑" panose="02010600040101010101" pitchFamily="65" charset="-122"/>
                        </a:rPr>
                        <a:t>&lt;</a:t>
                      </a:r>
                      <a:r>
                        <a:rPr lang="zh-CN" altLang="en-US" sz="2000" i="1" kern="0" dirty="0">
                          <a:solidFill>
                            <a:srgbClr val="000000"/>
                          </a:solidFill>
                          <a:latin typeface="Times New Roman" panose="02020603050405020304" pitchFamily="65" charset="-122"/>
                          <a:ea typeface="华文细黑" panose="02010600040101010101" pitchFamily="65" charset="-122"/>
                          <a:cs typeface="+mn-cs"/>
                        </a:rPr>
                        <a:t>v</a:t>
                      </a:r>
                    </a:p>
                  </a:txBody>
                  <a:tcPr marL="45720" marR="45720"/>
                </a:tc>
                <a:tc grid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0" kern="0" dirty="0">
                          <a:solidFill>
                            <a:srgbClr val="000000"/>
                          </a:solidFill>
                          <a:latin typeface="Times New Roman" panose="02020603050405020304" pitchFamily="65" charset="-122"/>
                          <a:ea typeface="华文细黑" panose="02010600040101010101" pitchFamily="65" charset="-122"/>
                        </a:rPr>
                        <a:t>+</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ltLang="en-US"/>
                    </a:p>
                  </a:txBody>
                  <a:tcPr/>
                </a:tc>
                <a:extLst>
                  <a:ext uri="{0D108BD9-81ED-4DB2-BD59-A6C34878D82A}">
                    <a16:rowId xmlns:a16="http://schemas.microsoft.com/office/drawing/2014/main" val="10000"/>
                  </a:ext>
                </a:extLst>
              </a:tr>
              <a:tr h="800568">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,物块先匀加速后匀速</a:t>
                      </a:r>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,物块一直匀加速</a:t>
                      </a:r>
                    </a:p>
                  </a:txBody>
                  <a:tcPr marL="45720" marR="45720"/>
                </a:tc>
                <a:extLst>
                  <a:ext uri="{0D108BD9-81ED-4DB2-BD59-A6C34878D82A}">
                    <a16:rowId xmlns:a16="http://schemas.microsoft.com/office/drawing/2014/main" val="10001"/>
                  </a:ext>
                </a:extLst>
              </a:tr>
              <a:tr h="609192">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0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2000" kern="0" baseline="-15000" dirty="0">
                          <a:solidFill>
                            <a:srgbClr val="000000"/>
                          </a:solidFill>
                          <a:latin typeface="Times New Roman" panose="02020603050405020304" pitchFamily="65" charset="-122"/>
                          <a:ea typeface="华文细黑" panose="02010600040101010101" pitchFamily="65" charset="-122"/>
                        </a:rPr>
                        <a:t>0</a:t>
                      </a:r>
                      <a:r>
                        <a:rPr lang="zh-CN" altLang="en-US" sz="2000" kern="0" dirty="0">
                          <a:solidFill>
                            <a:srgbClr val="000000"/>
                          </a:solidFill>
                          <a:latin typeface="Times New Roman" panose="02020603050405020304" pitchFamily="65" charset="-122"/>
                          <a:ea typeface="华文细黑" panose="02010600040101010101" pitchFamily="65" charset="-122"/>
                        </a:rPr>
                        <a:t>=</a:t>
                      </a:r>
                      <a:r>
                        <a:rPr lang="zh-CN" altLang="en-US" sz="2000" i="1" kern="0" dirty="0">
                          <a:solidFill>
                            <a:srgbClr val="000000"/>
                          </a:solidFill>
                          <a:latin typeface="Times New Roman" panose="02020603050405020304" pitchFamily="65" charset="-122"/>
                          <a:ea typeface="华文细黑" panose="02010600040101010101" pitchFamily="65" charset="-122"/>
                          <a:cs typeface="+mn-cs"/>
                        </a:rPr>
                        <a:t>v</a:t>
                      </a:r>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一直匀速</a:t>
                      </a:r>
                    </a:p>
                  </a:txBody>
                  <a:tcPr marL="45720" marR="45720"/>
                </a:tc>
                <a:tc hMerge="1">
                  <a:txBody>
                    <a:bodyPr/>
                    <a:lstStyle/>
                    <a:p>
                      <a:endParaRPr lang="zh-CN" altLang="en-US"/>
                    </a:p>
                  </a:txBody>
                  <a:tcPr/>
                </a:tc>
                <a:extLst>
                  <a:ext uri="{0D108BD9-81ED-4DB2-BD59-A6C34878D82A}">
                    <a16:rowId xmlns:a16="http://schemas.microsoft.com/office/drawing/2014/main" val="10002"/>
                  </a:ext>
                </a:extLst>
              </a:tr>
              <a:tr h="609192">
                <a:tc vMerge="1">
                  <a:txBody>
                    <a:bodyPr/>
                    <a:lstStyle/>
                    <a:p>
                      <a:endParaRPr lang="zh-CN"/>
                    </a:p>
                  </a:txBody>
                  <a:tcPr marL="45720" marR="45720"/>
                </a:tc>
                <a:tc rowSpan="2">
                  <a:txBody>
                    <a:bodyPr/>
                    <a:lstStyle/>
                    <a:p>
                      <a:pPr algn="ctr" eaLnBrk="0" latinLnBrk="1" hangingPunct="0">
                        <a:lnSpc>
                          <a:spcPct val="150000"/>
                        </a:lnSpc>
                        <a:spcBef>
                          <a:spcPts val="0"/>
                        </a:spcBef>
                      </a:pPr>
                      <a:r>
                        <a:rPr lang="zh-CN" altLang="en-US" sz="200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2000" kern="0" baseline="-15000" dirty="0">
                          <a:solidFill>
                            <a:srgbClr val="000000"/>
                          </a:solidFill>
                          <a:latin typeface="Times New Roman" panose="02020603050405020304" pitchFamily="65" charset="-122"/>
                          <a:ea typeface="华文细黑" panose="02010600040101010101" pitchFamily="65" charset="-122"/>
                        </a:rPr>
                        <a:t>0</a:t>
                      </a:r>
                      <a:r>
                        <a:rPr lang="zh-CN" altLang="en-US" sz="2000" kern="0" dirty="0">
                          <a:solidFill>
                            <a:srgbClr val="000000"/>
                          </a:solidFill>
                          <a:latin typeface="Times New Roman" panose="02020603050405020304" pitchFamily="65" charset="-122"/>
                          <a:ea typeface="华文细黑" panose="02010600040101010101" pitchFamily="65" charset="-122"/>
                        </a:rPr>
                        <a:t>&gt;</a:t>
                      </a:r>
                      <a:r>
                        <a:rPr lang="zh-CN" altLang="en-US" sz="2000" i="1" kern="0" dirty="0">
                          <a:solidFill>
                            <a:srgbClr val="000000"/>
                          </a:solidFill>
                          <a:latin typeface="Times New Roman" panose="02020603050405020304" pitchFamily="65" charset="-122"/>
                          <a:ea typeface="华文细黑" panose="02010600040101010101" pitchFamily="65" charset="-122"/>
                          <a:cs typeface="+mn-cs"/>
                        </a:rPr>
                        <a:t>v</a:t>
                      </a:r>
                    </a:p>
                  </a:txBody>
                  <a:tcPr marL="45720" marR="45720"/>
                </a:tc>
                <a:tc gridSpan="2">
                  <a:txBody>
                    <a:bodyPr/>
                    <a:lstStyle/>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ltLang="en-US"/>
                    </a:p>
                  </a:txBody>
                  <a:tcPr/>
                </a:tc>
                <a:extLst>
                  <a:ext uri="{0D108BD9-81ED-4DB2-BD59-A6C34878D82A}">
                    <a16:rowId xmlns:a16="http://schemas.microsoft.com/office/drawing/2014/main" val="10003"/>
                  </a:ext>
                </a:extLst>
              </a:tr>
              <a:tr h="797840">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,物块先匀减速后匀速</a:t>
                      </a:r>
                    </a:p>
                  </a:txBody>
                  <a:tcPr marL="45720" marR="45720"/>
                </a:tc>
                <a:tc>
                  <a:txBody>
                    <a:bodyPr/>
                    <a:lstStyle/>
                    <a:p>
                      <a:pPr eaLnBrk="0" latinLnBrk="1" hangingPunct="0">
                        <a:lnSpc>
                          <a:spcPct val="150000"/>
                        </a:lnSpc>
                        <a:spcBef>
                          <a:spcPts val="28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20" kern="0" spc="290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,物块一直匀减速</a:t>
                      </a:r>
                    </a:p>
                  </a:txBody>
                  <a:tcPr marL="45720" marR="45720"/>
                </a:tc>
                <a:extLst>
                  <a:ext uri="{0D108BD9-81ED-4DB2-BD59-A6C34878D82A}">
                    <a16:rowId xmlns:a16="http://schemas.microsoft.com/office/drawing/2014/main" val="10004"/>
                  </a:ext>
                </a:extLst>
              </a:tr>
            </a:tbl>
          </a:graphicData>
        </a:graphic>
      </p:graphicFrame>
      <p:pic>
        <p:nvPicPr>
          <p:cNvPr id="3" name="图片 3" descr="textimage62.jpeg">
            <a:extLst>
              <a:ext uri="{FF2B5EF4-FFF2-40B4-BE49-F238E27FC236}">
                <a16:creationId xmlns:a16="http://schemas.microsoft.com/office/drawing/2014/main" id="{B4312310-40B0-DD3F-577A-6CB4925044B3}"/>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11485" y="2423787"/>
            <a:ext cx="1990775" cy="1644553"/>
          </a:xfrm>
          <a:prstGeom prst="rect">
            <a:avLst/>
          </a:prstGeom>
        </p:spPr>
      </p:pic>
      <p:graphicFrame>
        <p:nvGraphicFramePr>
          <p:cNvPr id="4" name="表格 3">
            <a:extLst>
              <a:ext uri="{FF2B5EF4-FFF2-40B4-BE49-F238E27FC236}">
                <a16:creationId xmlns:a16="http://schemas.microsoft.com/office/drawing/2014/main" id="{98CEE04F-067A-C461-261A-6F4C185B3F6E}"/>
              </a:ext>
            </a:extLst>
          </p:cNvPr>
          <p:cNvGraphicFramePr>
            <a:graphicFrameLocks noGrp="1"/>
          </p:cNvGraphicFramePr>
          <p:nvPr>
            <p:extLst>
              <p:ext uri="{D42A27DB-BD31-4B8C-83A1-F6EECF244321}">
                <p14:modId xmlns:p14="http://schemas.microsoft.com/office/powerpoint/2010/main" val="3513135667"/>
              </p:ext>
            </p:extLst>
          </p:nvPr>
        </p:nvGraphicFramePr>
        <p:xfrm>
          <a:off x="432188" y="395933"/>
          <a:ext cx="11268000" cy="1218382"/>
        </p:xfrm>
        <a:graphic>
          <a:graphicData uri="http://schemas.openxmlformats.org/drawingml/2006/table">
            <a:tbl>
              <a:tblPr/>
              <a:tblGrid>
                <a:gridCol w="377969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599870">
                  <a:extLst>
                    <a:ext uri="{9D8B030D-6E8A-4147-A177-3AD203B41FA5}">
                      <a16:colId xmlns:a16="http://schemas.microsoft.com/office/drawing/2014/main" val="20002"/>
                    </a:ext>
                  </a:extLst>
                </a:gridCol>
              </a:tblGrid>
              <a:tr h="609191">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常见情境</a:t>
                      </a:r>
                    </a:p>
                  </a:txBody>
                  <a:tcPr marL="45720" marR="45720" anchor="ct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物块的运动情况</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609191">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传送带较长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传送带不够长</a:t>
                      </a:r>
                    </a:p>
                  </a:txBody>
                  <a:tcPr marL="45720" marR="45720"/>
                </a:tc>
                <a:extLst>
                  <a:ext uri="{0D108BD9-81ED-4DB2-BD59-A6C34878D82A}">
                    <a16:rowId xmlns:a16="http://schemas.microsoft.com/office/drawing/2014/main" val="10001"/>
                  </a:ext>
                </a:extLst>
              </a:tr>
            </a:tbl>
          </a:graphicData>
        </a:graphic>
      </p:graphicFrame>
      <p:graphicFrame>
        <p:nvGraphicFramePr>
          <p:cNvPr id="9" name="对象 8">
            <a:extLst>
              <a:ext uri="{FF2B5EF4-FFF2-40B4-BE49-F238E27FC236}">
                <a16:creationId xmlns:a16="http://schemas.microsoft.com/office/drawing/2014/main" id="{3364A2B2-878C-3F0F-83C5-B78618AD913E}"/>
              </a:ext>
            </a:extLst>
          </p:cNvPr>
          <p:cNvGraphicFramePr>
            <a:graphicFrameLocks noChangeAspect="1"/>
          </p:cNvGraphicFramePr>
          <p:nvPr>
            <p:extLst>
              <p:ext uri="{D42A27DB-BD31-4B8C-83A1-F6EECF244321}">
                <p14:modId xmlns:p14="http://schemas.microsoft.com/office/powerpoint/2010/main" val="3559462349"/>
              </p:ext>
            </p:extLst>
          </p:nvPr>
        </p:nvGraphicFramePr>
        <p:xfrm>
          <a:off x="4427910" y="2424910"/>
          <a:ext cx="720080" cy="527050"/>
        </p:xfrm>
        <a:graphic>
          <a:graphicData uri="http://schemas.openxmlformats.org/presentationml/2006/ole">
            <mc:AlternateContent xmlns:mc="http://schemas.openxmlformats.org/markup-compatibility/2006">
              <mc:Choice xmlns:v="urn:schemas-microsoft-com:vml" Requires="v">
                <p:oleObj name="Equation" r:id="rId4" imgW="749160" imgH="647640" progId="Equation.DSMT4">
                  <p:embed/>
                </p:oleObj>
              </mc:Choice>
              <mc:Fallback>
                <p:oleObj name="Equation" r:id="rId4" imgW="749160" imgH="647640" progId="Equation.DSMT4">
                  <p:embed/>
                  <p:pic>
                    <p:nvPicPr>
                      <p:cNvPr id="11" name="对象 10">
                        <a:extLst>
                          <a:ext uri="{FF2B5EF4-FFF2-40B4-BE49-F238E27FC236}">
                            <a16:creationId xmlns:a16="http://schemas.microsoft.com/office/drawing/2014/main" id="{CCEAB2C9-38ED-99B1-515A-545E844B1988}"/>
                          </a:ext>
                        </a:extLst>
                      </p:cNvPr>
                      <p:cNvPicPr>
                        <a:picLocks noChangeAspect="1"/>
                      </p:cNvPicPr>
                      <p:nvPr/>
                    </p:nvPicPr>
                    <p:blipFill>
                      <a:blip r:embed="rId5"/>
                      <a:stretch>
                        <a:fillRect/>
                      </a:stretch>
                    </p:blipFill>
                    <p:spPr>
                      <a:xfrm>
                        <a:off x="4427910" y="2424910"/>
                        <a:ext cx="720080" cy="527050"/>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E0474F5C-5064-4ADB-003C-512A7F889D98}"/>
              </a:ext>
            </a:extLst>
          </p:cNvPr>
          <p:cNvGraphicFramePr>
            <a:graphicFrameLocks noChangeAspect="1"/>
          </p:cNvGraphicFramePr>
          <p:nvPr>
            <p:extLst>
              <p:ext uri="{D42A27DB-BD31-4B8C-83A1-F6EECF244321}">
                <p14:modId xmlns:p14="http://schemas.microsoft.com/office/powerpoint/2010/main" val="398322186"/>
              </p:ext>
            </p:extLst>
          </p:nvPr>
        </p:nvGraphicFramePr>
        <p:xfrm>
          <a:off x="4451536" y="4428381"/>
          <a:ext cx="720081" cy="527050"/>
        </p:xfrm>
        <a:graphic>
          <a:graphicData uri="http://schemas.openxmlformats.org/presentationml/2006/ole">
            <mc:AlternateContent xmlns:mc="http://schemas.openxmlformats.org/markup-compatibility/2006">
              <mc:Choice xmlns:v="urn:schemas-microsoft-com:vml" Requires="v">
                <p:oleObj name="Equation" r:id="rId6" imgW="749160" imgH="647640" progId="Equation.DSMT4">
                  <p:embed/>
                </p:oleObj>
              </mc:Choice>
              <mc:Fallback>
                <p:oleObj name="Equation" r:id="rId6" imgW="749160" imgH="647640" progId="Equation.DSMT4">
                  <p:embed/>
                  <p:pic>
                    <p:nvPicPr>
                      <p:cNvPr id="10" name="对象 9">
                        <a:extLst>
                          <a:ext uri="{FF2B5EF4-FFF2-40B4-BE49-F238E27FC236}">
                            <a16:creationId xmlns:a16="http://schemas.microsoft.com/office/drawing/2014/main" id="{FA83647B-6ABC-2AEB-F2F2-835EF46CE387}"/>
                          </a:ext>
                        </a:extLst>
                      </p:cNvPr>
                      <p:cNvPicPr>
                        <a:picLocks noChangeAspect="1"/>
                      </p:cNvPicPr>
                      <p:nvPr/>
                    </p:nvPicPr>
                    <p:blipFill>
                      <a:blip r:embed="rId7"/>
                      <a:stretch>
                        <a:fillRect/>
                      </a:stretch>
                    </p:blipFill>
                    <p:spPr>
                      <a:xfrm>
                        <a:off x="4451536" y="4428381"/>
                        <a:ext cx="720081" cy="527050"/>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0EDE063C-D463-F754-EC07-BBE3214C5FB9}"/>
              </a:ext>
            </a:extLst>
          </p:cNvPr>
          <p:cNvGraphicFramePr>
            <a:graphicFrameLocks noChangeAspect="1"/>
          </p:cNvGraphicFramePr>
          <p:nvPr>
            <p:extLst>
              <p:ext uri="{D42A27DB-BD31-4B8C-83A1-F6EECF244321}">
                <p14:modId xmlns:p14="http://schemas.microsoft.com/office/powerpoint/2010/main" val="2096335342"/>
              </p:ext>
            </p:extLst>
          </p:nvPr>
        </p:nvGraphicFramePr>
        <p:xfrm>
          <a:off x="8460358" y="2423787"/>
          <a:ext cx="720080" cy="527050"/>
        </p:xfrm>
        <a:graphic>
          <a:graphicData uri="http://schemas.openxmlformats.org/presentationml/2006/ole">
            <mc:AlternateContent xmlns:mc="http://schemas.openxmlformats.org/markup-compatibility/2006">
              <mc:Choice xmlns:v="urn:schemas-microsoft-com:vml" Requires="v">
                <p:oleObj name="Equation" r:id="rId4" imgW="749160" imgH="647640" progId="Equation.DSMT4">
                  <p:embed/>
                </p:oleObj>
              </mc:Choice>
              <mc:Fallback>
                <p:oleObj name="Equation" r:id="rId4" imgW="749160" imgH="647640" progId="Equation.DSMT4">
                  <p:embed/>
                  <p:pic>
                    <p:nvPicPr>
                      <p:cNvPr id="9" name="对象 8">
                        <a:extLst>
                          <a:ext uri="{FF2B5EF4-FFF2-40B4-BE49-F238E27FC236}">
                            <a16:creationId xmlns:a16="http://schemas.microsoft.com/office/drawing/2014/main" id="{3364A2B2-878C-3F0F-83C5-B78618AD913E}"/>
                          </a:ext>
                        </a:extLst>
                      </p:cNvPr>
                      <p:cNvPicPr>
                        <a:picLocks noChangeAspect="1"/>
                      </p:cNvPicPr>
                      <p:nvPr/>
                    </p:nvPicPr>
                    <p:blipFill>
                      <a:blip r:embed="rId5"/>
                      <a:stretch>
                        <a:fillRect/>
                      </a:stretch>
                    </p:blipFill>
                    <p:spPr>
                      <a:xfrm>
                        <a:off x="8460358" y="2423787"/>
                        <a:ext cx="720080" cy="527050"/>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43C7DA7B-5418-584F-5273-349B3E0E2F91}"/>
              </a:ext>
            </a:extLst>
          </p:cNvPr>
          <p:cNvGraphicFramePr>
            <a:graphicFrameLocks noChangeAspect="1"/>
          </p:cNvGraphicFramePr>
          <p:nvPr>
            <p:extLst>
              <p:ext uri="{D42A27DB-BD31-4B8C-83A1-F6EECF244321}">
                <p14:modId xmlns:p14="http://schemas.microsoft.com/office/powerpoint/2010/main" val="3656068363"/>
              </p:ext>
            </p:extLst>
          </p:nvPr>
        </p:nvGraphicFramePr>
        <p:xfrm>
          <a:off x="8460357" y="4442151"/>
          <a:ext cx="720081" cy="527050"/>
        </p:xfrm>
        <a:graphic>
          <a:graphicData uri="http://schemas.openxmlformats.org/presentationml/2006/ole">
            <mc:AlternateContent xmlns:mc="http://schemas.openxmlformats.org/markup-compatibility/2006">
              <mc:Choice xmlns:v="urn:schemas-microsoft-com:vml" Requires="v">
                <p:oleObj name="Equation" r:id="rId6" imgW="749160" imgH="647640" progId="Equation.DSMT4">
                  <p:embed/>
                </p:oleObj>
              </mc:Choice>
              <mc:Fallback>
                <p:oleObj name="Equation" r:id="rId6" imgW="749160" imgH="647640" progId="Equation.DSMT4">
                  <p:embed/>
                  <p:pic>
                    <p:nvPicPr>
                      <p:cNvPr id="10" name="对象 9">
                        <a:extLst>
                          <a:ext uri="{FF2B5EF4-FFF2-40B4-BE49-F238E27FC236}">
                            <a16:creationId xmlns:a16="http://schemas.microsoft.com/office/drawing/2014/main" id="{E0474F5C-5064-4ADB-003C-512A7F889D98}"/>
                          </a:ext>
                        </a:extLst>
                      </p:cNvPr>
                      <p:cNvPicPr>
                        <a:picLocks noChangeAspect="1"/>
                      </p:cNvPicPr>
                      <p:nvPr/>
                    </p:nvPicPr>
                    <p:blipFill>
                      <a:blip r:embed="rId7"/>
                      <a:stretch>
                        <a:fillRect/>
                      </a:stretch>
                    </p:blipFill>
                    <p:spPr>
                      <a:xfrm>
                        <a:off x="8460357" y="4442151"/>
                        <a:ext cx="720081" cy="527050"/>
                      </a:xfrm>
                      <a:prstGeom prst="rect">
                        <a:avLst/>
                      </a:prstGeom>
                      <a:noFill/>
                      <a:ln w="9525">
                        <a:noFill/>
                      </a:ln>
                    </p:spPr>
                  </p:pic>
                </p:oleObj>
              </mc:Fallback>
            </mc:AlternateContent>
          </a:graphicData>
        </a:graphic>
      </p:graphicFrame>
    </p:spTree>
    <p:extLst>
      <p:ext uri="{BB962C8B-B14F-4D97-AF65-F5344CB8AC3E}">
        <p14:creationId xmlns:p14="http://schemas.microsoft.com/office/powerpoint/2010/main" val="184672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304726" cy="5823967"/>
          </a:xfrm>
          <a:prstGeom prst="rect">
            <a:avLst/>
          </a:prstGeom>
          <a:noFill/>
        </p:spPr>
        <p:txBody>
          <a:bodyPr wrap="square" lIns="0" tIns="0" rIns="0" bIns="0" rtlCol="0">
            <a:spAutoFit/>
          </a:bodyPr>
          <a:lstStyle/>
          <a:p>
            <a:pPr marL="0" indent="0" eaLnBrk="0" latinLnBrk="1" hangingPunct="0">
              <a:lnSpc>
                <a:spcPct val="13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要点1　牛顿第一定律</a:t>
            </a:r>
          </a:p>
          <a:p>
            <a:pPr marL="0" indent="0" eaLnBrk="0" latinLnBrk="1" hangingPunct="0">
              <a:lnSpc>
                <a:spcPct val="130000"/>
              </a:lnSpc>
              <a:spcBef>
                <a:spcPts val="145"/>
              </a:spcBef>
              <a:buNone/>
            </a:pPr>
            <a:r>
              <a:rPr lang="zh-CN" altLang="en-US" sz="2400" b="1" kern="0" dirty="0">
                <a:solidFill>
                  <a:srgbClr val="000000"/>
                </a:solidFill>
                <a:latin typeface="Times New Roman" panose="02020603050405020304" pitchFamily="65" charset="-122"/>
                <a:ea typeface="微软雅黑" panose="020B0503020204020204" pitchFamily="34" charset="-122"/>
              </a:rPr>
              <a:t>一、牛顿第一定律</a:t>
            </a:r>
            <a:endParaRPr lang="zh-CN" altLang="en-US" sz="2400" b="1" dirty="0"/>
          </a:p>
          <a:p>
            <a:pPr marL="0" indent="0" eaLnBrk="0" latinLnBrk="1" hangingPunct="0">
              <a:lnSpc>
                <a:spcPct val="130000"/>
              </a:lnSpc>
              <a:spcBef>
                <a:spcPts val="145"/>
              </a:spcBef>
              <a:buNone/>
            </a:pPr>
            <a:r>
              <a:rPr lang="zh-CN" altLang="en-US" sz="2400" b="1" kern="0" dirty="0">
                <a:solidFill>
                  <a:srgbClr val="000000"/>
                </a:solidFill>
                <a:latin typeface="Times New Roman" panose="02020603050405020304" pitchFamily="65" charset="-122"/>
                <a:ea typeface="华文细黑" panose="02010600040101010101" pitchFamily="65" charset="-122"/>
              </a:rPr>
              <a:t>1.内容:</a:t>
            </a:r>
            <a:r>
              <a:rPr lang="zh-CN" altLang="en-US" sz="2400" u="sng" kern="0" dirty="0">
                <a:solidFill>
                  <a:srgbClr val="FF0000"/>
                </a:solidFill>
                <a:latin typeface="Times New Roman" panose="02020603050405020304" pitchFamily="65" charset="-122"/>
                <a:ea typeface="华文细黑" panose="02010600040101010101" pitchFamily="65" charset="-122"/>
              </a:rPr>
              <a:t>一切物体</a:t>
            </a:r>
            <a:r>
              <a:rPr lang="zh-CN" altLang="en-US" sz="2400" u="sng" kern="0" dirty="0">
                <a:solidFill>
                  <a:srgbClr val="000000"/>
                </a:solidFill>
                <a:latin typeface="Times New Roman" panose="02020603050405020304" pitchFamily="65" charset="-122"/>
                <a:ea typeface="华文细黑" panose="02010600040101010101" pitchFamily="65" charset="-122"/>
              </a:rPr>
              <a:t>总保持匀速直线运动状态或静止状态,除非作用在它上面的力迫使它</a:t>
            </a:r>
            <a:br>
              <a:rPr sz="2400" dirty="0"/>
            </a:br>
            <a:r>
              <a:rPr lang="zh-CN" altLang="en-US" sz="2400" u="sng" kern="0" dirty="0">
                <a:solidFill>
                  <a:srgbClr val="000000"/>
                </a:solidFill>
                <a:latin typeface="Times New Roman" panose="02020603050405020304" pitchFamily="65" charset="-122"/>
                <a:ea typeface="华文细黑" panose="02010600040101010101" pitchFamily="65" charset="-122"/>
              </a:rPr>
              <a:t>改变这种状态</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a:p>
            <a:pPr marL="0" indent="0" eaLnBrk="0" latinLnBrk="1" hangingPunct="0">
              <a:lnSpc>
                <a:spcPct val="130000"/>
              </a:lnSpc>
              <a:spcBef>
                <a:spcPts val="145"/>
              </a:spcBef>
              <a:buNone/>
            </a:pPr>
            <a:r>
              <a:rPr lang="zh-CN" altLang="en-US" sz="2400" b="1" kern="0" dirty="0">
                <a:solidFill>
                  <a:srgbClr val="000000"/>
                </a:solidFill>
                <a:latin typeface="Times New Roman" panose="02020603050405020304" pitchFamily="65" charset="-122"/>
                <a:ea typeface="华文细黑" panose="02010600040101010101" pitchFamily="65" charset="-122"/>
              </a:rPr>
              <a:t>2.意义</a:t>
            </a:r>
            <a:endParaRPr lang="zh-CN" altLang="en-US" sz="2400" b="1" dirty="0"/>
          </a:p>
          <a:p>
            <a:pPr marL="0" indent="0" eaLnBrk="0" latinLnBrk="1" hangingPunct="0">
              <a:lnSpc>
                <a:spcPct val="130000"/>
              </a:lnSpc>
              <a:spcBef>
                <a:spcPts val="145"/>
              </a:spcBef>
              <a:buNone/>
            </a:pPr>
            <a:r>
              <a:rPr lang="zh-CN" altLang="en-US" sz="2400" kern="0" dirty="0">
                <a:solidFill>
                  <a:srgbClr val="000000"/>
                </a:solidFill>
                <a:latin typeface="Times New Roman" panose="02020603050405020304" pitchFamily="65" charset="-122"/>
                <a:ea typeface="华文细黑" panose="02010600040101010101" pitchFamily="65" charset="-122"/>
              </a:rPr>
              <a:t>(1)揭示了一切物体都具有惯性。(2)</a:t>
            </a:r>
            <a:r>
              <a:rPr lang="zh-CN" altLang="en-US" sz="2400" kern="0" dirty="0">
                <a:solidFill>
                  <a:srgbClr val="FF0000"/>
                </a:solidFill>
                <a:latin typeface="Times New Roman" panose="02020603050405020304" pitchFamily="65" charset="-122"/>
                <a:ea typeface="华文细黑" panose="02010600040101010101" pitchFamily="65" charset="-122"/>
              </a:rPr>
              <a:t>揭示了力不是维持物体运动状态的原因,而是改变</a:t>
            </a:r>
            <a:endParaRPr lang="en-US" altLang="zh-CN" sz="2400" kern="0" dirty="0">
              <a:solidFill>
                <a:srgbClr val="FF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00" kern="0" dirty="0">
                <a:solidFill>
                  <a:srgbClr val="FF0000"/>
                </a:solidFill>
                <a:latin typeface="Times New Roman" panose="02020603050405020304" pitchFamily="65" charset="-122"/>
                <a:ea typeface="华文细黑" panose="02010600040101010101" pitchFamily="65" charset="-122"/>
              </a:rPr>
              <a:t>物体运动状态的原因,即力是产生加速度的原因</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en-US" altLang="zh-CN" sz="240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30000"/>
              </a:lnSpc>
              <a:spcBef>
                <a:spcPts val="145"/>
              </a:spcBef>
              <a:buNone/>
            </a:pPr>
            <a:r>
              <a:rPr lang="zh-CN" altLang="en-US" sz="2400" b="1" kern="0" dirty="0">
                <a:solidFill>
                  <a:srgbClr val="000000"/>
                </a:solidFill>
                <a:latin typeface="Times New Roman" panose="02020603050405020304" pitchFamily="65" charset="-122"/>
                <a:ea typeface="微软雅黑" panose="020B0503020204020204" pitchFamily="34" charset="-122"/>
              </a:rPr>
              <a:t>二、惯性</a:t>
            </a:r>
            <a:endParaRPr lang="zh-CN" altLang="en-US" sz="2400" b="1" dirty="0"/>
          </a:p>
          <a:p>
            <a:pPr marL="0" indent="0" eaLnBrk="0" latinLnBrk="1" hangingPunct="0">
              <a:lnSpc>
                <a:spcPct val="130000"/>
              </a:lnSpc>
              <a:spcBef>
                <a:spcPts val="145"/>
              </a:spcBef>
              <a:buNone/>
            </a:pPr>
            <a:r>
              <a:rPr lang="en-US" altLang="zh-CN" sz="2400" b="1" kern="0" dirty="0">
                <a:solidFill>
                  <a:srgbClr val="000000"/>
                </a:solidFill>
                <a:latin typeface="Times New Roman" panose="02020603050405020304" pitchFamily="65" charset="-122"/>
                <a:ea typeface="华文细黑" panose="02010600040101010101" pitchFamily="65" charset="-122"/>
              </a:rPr>
              <a:t>1.</a:t>
            </a:r>
            <a:r>
              <a:rPr lang="zh-CN" altLang="en-US" sz="2400" b="1" kern="0" dirty="0">
                <a:solidFill>
                  <a:srgbClr val="000000"/>
                </a:solidFill>
                <a:latin typeface="Times New Roman" panose="02020603050405020304" pitchFamily="65" charset="-122"/>
                <a:ea typeface="华文细黑" panose="02010600040101010101" pitchFamily="65" charset="-122"/>
              </a:rPr>
              <a:t>定义</a:t>
            </a:r>
            <a:r>
              <a:rPr lang="en-US" altLang="zh-CN" sz="2400" b="1"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物体具有保持原来匀速直线运动状态或静止状态的性质。</a:t>
            </a:r>
            <a:endParaRPr lang="zh-CN" altLang="en-US" sz="2400" dirty="0"/>
          </a:p>
          <a:p>
            <a:pPr marL="0" indent="0" eaLnBrk="0" latinLnBrk="1" hangingPunct="0">
              <a:lnSpc>
                <a:spcPct val="130000"/>
              </a:lnSpc>
              <a:spcBef>
                <a:spcPts val="145"/>
              </a:spcBef>
              <a:buNone/>
            </a:pPr>
            <a:r>
              <a:rPr lang="en-US" altLang="zh-CN" sz="2400" b="1" kern="0" dirty="0">
                <a:solidFill>
                  <a:srgbClr val="000000"/>
                </a:solidFill>
                <a:latin typeface="Times New Roman" panose="02020603050405020304" pitchFamily="65" charset="-122"/>
                <a:ea typeface="华文细黑" panose="02010600040101010101" pitchFamily="65" charset="-122"/>
              </a:rPr>
              <a:t>2.</a:t>
            </a:r>
            <a:r>
              <a:rPr lang="zh-CN" altLang="en-US" sz="2400" b="1" kern="0" dirty="0">
                <a:solidFill>
                  <a:srgbClr val="000000"/>
                </a:solidFill>
                <a:latin typeface="Times New Roman" panose="02020603050405020304" pitchFamily="65" charset="-122"/>
                <a:ea typeface="华文细黑" panose="02010600040101010101" pitchFamily="65" charset="-122"/>
              </a:rPr>
              <a:t>量度</a:t>
            </a:r>
            <a:r>
              <a:rPr lang="en-US" altLang="zh-CN" sz="2400" b="1" kern="0" dirty="0">
                <a:solidFill>
                  <a:srgbClr val="000000"/>
                </a:solidFill>
                <a:latin typeface="Times New Roman" panose="02020603050405020304" pitchFamily="65" charset="-122"/>
                <a:ea typeface="华文细黑" panose="02010600040101010101" pitchFamily="65" charset="-122"/>
              </a:rPr>
              <a:t>:</a:t>
            </a:r>
            <a:r>
              <a:rPr lang="zh-CN" altLang="en-US" sz="2400" u="sng" kern="0" dirty="0">
                <a:solidFill>
                  <a:srgbClr val="000000"/>
                </a:solidFill>
                <a:latin typeface="Times New Roman" panose="02020603050405020304" pitchFamily="65" charset="-122"/>
                <a:ea typeface="华文细黑" panose="02010600040101010101" pitchFamily="65" charset="-122"/>
              </a:rPr>
              <a:t>质量是惯性大小的唯一量度</a:t>
            </a:r>
            <a:r>
              <a:rPr lang="en-US" altLang="zh-CN" sz="2400" u="sng" kern="0" dirty="0">
                <a:solidFill>
                  <a:srgbClr val="000000"/>
                </a:solidFill>
                <a:latin typeface="Times New Roman" panose="02020603050405020304" pitchFamily="65" charset="-122"/>
                <a:ea typeface="华文细黑" panose="02010600040101010101" pitchFamily="65" charset="-122"/>
              </a:rPr>
              <a:t>,</a:t>
            </a:r>
            <a:r>
              <a:rPr lang="zh-CN" altLang="en-US" sz="2400" u="sng" kern="0" dirty="0">
                <a:solidFill>
                  <a:srgbClr val="000000"/>
                </a:solidFill>
                <a:latin typeface="Times New Roman" panose="02020603050405020304" pitchFamily="65" charset="-122"/>
                <a:ea typeface="华文细黑" panose="02010600040101010101" pitchFamily="65" charset="-122"/>
              </a:rPr>
              <a:t>质量大的物体惯性大</a:t>
            </a:r>
            <a:r>
              <a:rPr lang="en-US" altLang="zh-CN" sz="2400" u="sng" kern="0" dirty="0">
                <a:solidFill>
                  <a:srgbClr val="000000"/>
                </a:solidFill>
                <a:latin typeface="Times New Roman" panose="02020603050405020304" pitchFamily="65" charset="-122"/>
                <a:ea typeface="华文细黑" panose="02010600040101010101" pitchFamily="65" charset="-122"/>
              </a:rPr>
              <a:t>,</a:t>
            </a:r>
            <a:r>
              <a:rPr lang="zh-CN" altLang="en-US" sz="2400" u="sng" kern="0" dirty="0">
                <a:solidFill>
                  <a:srgbClr val="000000"/>
                </a:solidFill>
                <a:latin typeface="Times New Roman" panose="02020603050405020304" pitchFamily="65" charset="-122"/>
                <a:ea typeface="华文细黑" panose="02010600040101010101" pitchFamily="65" charset="-122"/>
              </a:rPr>
              <a:t>质量小的物体惯性小</a:t>
            </a:r>
            <a:r>
              <a:rPr lang="zh-CN" altLang="en-US" sz="2400" kern="0" dirty="0">
                <a:solidFill>
                  <a:srgbClr val="000000"/>
                </a:solidFill>
                <a:latin typeface="Times New Roman" panose="02020603050405020304" pitchFamily="65" charset="-122"/>
                <a:ea typeface="华文细黑" panose="02010600040101010101" pitchFamily="65" charset="-122"/>
              </a:rPr>
              <a:t>。</a:t>
            </a:r>
            <a:endParaRPr lang="zh-CN" altLang="en-US" sz="2400" dirty="0"/>
          </a:p>
          <a:p>
            <a:pPr marL="0" indent="0" eaLnBrk="0" latinLnBrk="1" hangingPunct="0">
              <a:lnSpc>
                <a:spcPct val="130000"/>
              </a:lnSpc>
              <a:spcBef>
                <a:spcPts val="145"/>
              </a:spcBef>
              <a:buNone/>
            </a:pPr>
            <a:r>
              <a:rPr lang="en-US" altLang="zh-CN" sz="2400" b="1" kern="0" dirty="0">
                <a:solidFill>
                  <a:srgbClr val="000000"/>
                </a:solidFill>
                <a:latin typeface="Times New Roman" panose="02020603050405020304" pitchFamily="65" charset="-122"/>
                <a:ea typeface="华文细黑" panose="02010600040101010101" pitchFamily="65" charset="-122"/>
              </a:rPr>
              <a:t>3.</a:t>
            </a:r>
            <a:r>
              <a:rPr lang="zh-CN" altLang="en-US" sz="2400" b="1" kern="0" dirty="0">
                <a:solidFill>
                  <a:srgbClr val="000000"/>
                </a:solidFill>
                <a:latin typeface="Times New Roman" panose="02020603050405020304" pitchFamily="65" charset="-122"/>
                <a:ea typeface="华文细黑" panose="02010600040101010101" pitchFamily="65" charset="-122"/>
              </a:rPr>
              <a:t>普遍性</a:t>
            </a:r>
            <a:r>
              <a:rPr lang="en-US" altLang="zh-CN" sz="2400" b="1"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FF0000"/>
                </a:solidFill>
                <a:latin typeface="Times New Roman" panose="02020603050405020304" pitchFamily="65" charset="-122"/>
                <a:ea typeface="华文细黑" panose="02010600040101010101" pitchFamily="65" charset="-122"/>
              </a:rPr>
              <a:t>惯性是物体的固有属性</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一切物体都具有惯性</a:t>
            </a:r>
            <a:r>
              <a:rPr lang="en-US" altLang="zh-CN" sz="2400" kern="0" dirty="0">
                <a:solidFill>
                  <a:srgbClr val="000000"/>
                </a:solidFill>
                <a:latin typeface="Times New Roman" panose="02020603050405020304" pitchFamily="65" charset="-122"/>
                <a:ea typeface="华文细黑" panose="02010600040101010101" pitchFamily="65" charset="-122"/>
              </a:rPr>
              <a:t>,</a:t>
            </a:r>
            <a:r>
              <a:rPr lang="zh-CN" altLang="en-US" sz="2400" kern="0" dirty="0">
                <a:solidFill>
                  <a:srgbClr val="000000"/>
                </a:solidFill>
                <a:latin typeface="Times New Roman" panose="02020603050405020304" pitchFamily="65" charset="-122"/>
                <a:ea typeface="华文细黑" panose="02010600040101010101" pitchFamily="65" charset="-122"/>
              </a:rPr>
              <a:t>与物体的运动情况和受力情况</a:t>
            </a:r>
            <a:br>
              <a:rPr lang="zh-CN" altLang="en-US" sz="2400" dirty="0"/>
            </a:br>
            <a:r>
              <a:rPr lang="zh-CN" altLang="en-US" sz="2400" kern="0" dirty="0">
                <a:solidFill>
                  <a:srgbClr val="000000"/>
                </a:solidFill>
                <a:latin typeface="Times New Roman" panose="02020603050405020304" pitchFamily="65" charset="-122"/>
                <a:ea typeface="华文细黑" panose="02010600040101010101" pitchFamily="65" charset="-122"/>
              </a:rPr>
              <a:t>无关。</a:t>
            </a:r>
            <a:endParaRPr lang="zh-CN"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5D2D7838-8B5E-0FCE-C0DD-EE13A1E274B6}"/>
              </a:ext>
            </a:extLst>
          </p:cNvPr>
          <p:cNvGraphicFramePr>
            <a:graphicFrameLocks noGrp="1"/>
          </p:cNvGraphicFramePr>
          <p:nvPr>
            <p:extLst>
              <p:ext uri="{D42A27DB-BD31-4B8C-83A1-F6EECF244321}">
                <p14:modId xmlns:p14="http://schemas.microsoft.com/office/powerpoint/2010/main" val="227777793"/>
              </p:ext>
            </p:extLst>
          </p:nvPr>
        </p:nvGraphicFramePr>
        <p:xfrm>
          <a:off x="432188" y="395933"/>
          <a:ext cx="11268000" cy="1218382"/>
        </p:xfrm>
        <a:graphic>
          <a:graphicData uri="http://schemas.openxmlformats.org/drawingml/2006/table">
            <a:tbl>
              <a:tblPr/>
              <a:tblGrid>
                <a:gridCol w="377969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3599870">
                  <a:extLst>
                    <a:ext uri="{9D8B030D-6E8A-4147-A177-3AD203B41FA5}">
                      <a16:colId xmlns:a16="http://schemas.microsoft.com/office/drawing/2014/main" val="20002"/>
                    </a:ext>
                  </a:extLst>
                </a:gridCol>
              </a:tblGrid>
              <a:tr h="609191">
                <a:tc row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常见情境</a:t>
                      </a:r>
                    </a:p>
                  </a:txBody>
                  <a:tcPr marL="45720" marR="45720" anchor="ctr"/>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物块的运动情况</a:t>
                      </a: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609191">
                <a:tc vMerge="1">
                  <a:txBody>
                    <a:bodyPr/>
                    <a:lstStyle/>
                    <a:p>
                      <a:endParaRPr lang="zh-CN"/>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传送带较长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传送带不够长</a:t>
                      </a:r>
                    </a:p>
                  </a:txBody>
                  <a:tcPr marL="45720" marR="45720"/>
                </a:tc>
                <a:extLst>
                  <a:ext uri="{0D108BD9-81ED-4DB2-BD59-A6C34878D82A}">
                    <a16:rowId xmlns:a16="http://schemas.microsoft.com/office/drawing/2014/main" val="10001"/>
                  </a:ext>
                </a:extLst>
              </a:tr>
            </a:tbl>
          </a:graphicData>
        </a:graphic>
      </p:graphicFrame>
      <p:graphicFrame>
        <p:nvGraphicFramePr>
          <p:cNvPr id="3" name="表格 2">
            <a:extLst>
              <a:ext uri="{FF2B5EF4-FFF2-40B4-BE49-F238E27FC236}">
                <a16:creationId xmlns:a16="http://schemas.microsoft.com/office/drawing/2014/main" id="{22A2FB29-9C7E-D97C-F5FF-8E5231A1FED7}"/>
              </a:ext>
            </a:extLst>
          </p:cNvPr>
          <p:cNvGraphicFramePr>
            <a:graphicFrameLocks noGrp="1"/>
          </p:cNvGraphicFramePr>
          <p:nvPr>
            <p:extLst>
              <p:ext uri="{D42A27DB-BD31-4B8C-83A1-F6EECF244321}">
                <p14:modId xmlns:p14="http://schemas.microsoft.com/office/powerpoint/2010/main" val="1576129859"/>
              </p:ext>
            </p:extLst>
          </p:nvPr>
        </p:nvGraphicFramePr>
        <p:xfrm>
          <a:off x="432718" y="1619148"/>
          <a:ext cx="11268000" cy="2482321"/>
        </p:xfrm>
        <a:graphic>
          <a:graphicData uri="http://schemas.openxmlformats.org/drawingml/2006/table">
            <a:tbl>
              <a:tblPr/>
              <a:tblGrid>
                <a:gridCol w="21229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3888432">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576985">
                <a:tc rowSpan="3">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向下传送(</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0" kern="0" dirty="0">
                          <a:solidFill>
                            <a:srgbClr val="000000"/>
                          </a:solidFill>
                          <a:latin typeface="Times New Roman" panose="02020603050405020304" pitchFamily="65" charset="-122"/>
                          <a:ea typeface="华文细黑" panose="02010600040101010101" pitchFamily="65" charset="-122"/>
                        </a:rPr>
                        <a:t>tan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kern="0" dirty="0">
                          <a:solidFill>
                            <a:srgbClr val="000000"/>
                          </a:solidFill>
                          <a:latin typeface="Times New Roman" panose="02020603050405020304" pitchFamily="65" charset="-122"/>
                          <a:ea typeface="华文细黑" panose="02010600040101010101" pitchFamily="65" charset="-122"/>
                        </a:rPr>
                        <a:t>)</a:t>
                      </a:r>
                    </a:p>
                  </a:txBody>
                  <a:tcPr marL="45720" marR="45720"/>
                </a:tc>
                <a:tc rowSpan="2">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&lt;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p>
                  </a:txBody>
                  <a:tcPr marL="45720" marR="45720"/>
                </a:tc>
                <a:tc gridSpan="2">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1"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1"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endParaRPr lang="zh-CN" altLang="en-US" sz="2010" kern="0" dirty="0">
                        <a:solidFill>
                          <a:srgbClr val="000000"/>
                        </a:solidFill>
                        <a:latin typeface="Times New Roman" panose="02020603050405020304" pitchFamily="65" charset="-122"/>
                        <a:ea typeface="华文细黑" panose="02010600040101010101" pitchFamily="65" charset="-122"/>
                      </a:endParaRPr>
                    </a:p>
                  </a:txBody>
                  <a:tcPr marL="45720" marR="45720"/>
                </a:tc>
                <a:tc hMerge="1">
                  <a:txBody>
                    <a:bodyPr/>
                    <a:lstStyle/>
                    <a:p>
                      <a:endParaRPr lang="zh-CN"/>
                    </a:p>
                  </a:txBody>
                  <a:tcPr marL="45720" marR="45720"/>
                </a:tc>
                <a:extLst>
                  <a:ext uri="{0D108BD9-81ED-4DB2-BD59-A6C34878D82A}">
                    <a16:rowId xmlns:a16="http://schemas.microsoft.com/office/drawing/2014/main" val="10000"/>
                  </a:ext>
                </a:extLst>
              </a:tr>
              <a:tr h="1296144">
                <a:tc vMerge="1">
                  <a:txBody>
                    <a:bodyPr/>
                    <a:lstStyle/>
                    <a:p>
                      <a:endParaRPr lang="zh-CN"/>
                    </a:p>
                  </a:txBody>
                  <a:tcPr marL="45720" marR="45720"/>
                </a:tc>
                <a:tc vMerge="1">
                  <a:txBody>
                    <a:bodyPr/>
                    <a:lstStyle/>
                    <a:p>
                      <a:endParaRPr lang="zh-CN"/>
                    </a:p>
                  </a:txBody>
                  <a:tcPr marL="45720" marR="45720"/>
                </a:tc>
                <a:tc>
                  <a:txBody>
                    <a:bodyPr/>
                    <a:lstStyle/>
                    <a:p>
                      <a:pPr eaLnBrk="0" latinLnBrk="1" hangingPunct="0">
                        <a:lnSpc>
                          <a:spcPct val="150000"/>
                        </a:lnSpc>
                        <a:spcBef>
                          <a:spcPts val="64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Times New Roman" panose="02020603050405020304" pitchFamily="65" charset="-122"/>
                          <a:ea typeface="华文细黑" panose="02010600040101010101" pitchFamily="65" charset="-122"/>
                        </a:rPr>
                        <a:t>&gt;</a:t>
                      </a:r>
                      <a:r>
                        <a:rPr lang="zh-CN" altLang="en-US" sz="2730" kern="0" spc="2894"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,物块先以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匀加速,达到传送带速度后以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匀加速</a:t>
                      </a:r>
                    </a:p>
                  </a:txBody>
                  <a:tcPr marL="45720" marR="45720"/>
                </a:tc>
                <a:tc>
                  <a:txBody>
                    <a:bodyPr/>
                    <a:lstStyle/>
                    <a:p>
                      <a:pPr eaLnBrk="0" latinLnBrk="1" hangingPunct="0">
                        <a:lnSpc>
                          <a:spcPct val="150000"/>
                        </a:lnSpc>
                        <a:spcBef>
                          <a:spcPts val="640"/>
                        </a:spcBef>
                      </a:pPr>
                      <a:r>
                        <a:rPr lang="zh-CN" altLang="en-US" sz="2010" i="1" kern="0" dirty="0">
                          <a:solidFill>
                            <a:srgbClr val="000000"/>
                          </a:solidFill>
                          <a:latin typeface="Times New Roman" panose="02020603050405020304" pitchFamily="65" charset="-122"/>
                          <a:ea typeface="华文细黑" panose="02010600040101010101" pitchFamily="65" charset="-122"/>
                          <a:cs typeface="+mn-cs"/>
                        </a:rPr>
                        <a:t>l</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730" kern="0" spc="2894"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,物块一直以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1</a:t>
                      </a:r>
                      <a:r>
                        <a:rPr lang="zh-CN" altLang="en-US" sz="2010" kern="0" dirty="0">
                          <a:solidFill>
                            <a:srgbClr val="000000"/>
                          </a:solidFill>
                          <a:latin typeface="Times New Roman" panose="02020603050405020304" pitchFamily="65" charset="-122"/>
                          <a:ea typeface="华文细黑" panose="02010600040101010101" pitchFamily="65" charset="-122"/>
                        </a:rPr>
                        <a:t>匀加速</a:t>
                      </a:r>
                    </a:p>
                  </a:txBody>
                  <a:tcPr marL="45720" marR="45720"/>
                </a:tc>
                <a:extLst>
                  <a:ext uri="{0D108BD9-81ED-4DB2-BD59-A6C34878D82A}">
                    <a16:rowId xmlns:a16="http://schemas.microsoft.com/office/drawing/2014/main" val="10001"/>
                  </a:ext>
                </a:extLst>
              </a:tr>
              <a:tr h="609192">
                <a:tc vMerge="1">
                  <a:txBody>
                    <a:bodyPr/>
                    <a:lstStyle/>
                    <a:p>
                      <a:endParaRPr lang="zh-CN"/>
                    </a:p>
                  </a:txBody>
                  <a:tcPr marL="45720" marR="45720"/>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黑体" panose="02010609060101010101"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p>
                  </a:txBody>
                  <a:tcPr marL="45720" marR="45720"/>
                </a:tc>
                <a:tc gridSpan="2">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物块以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515" kern="0" baseline="-15000" dirty="0">
                          <a:solidFill>
                            <a:srgbClr val="000000"/>
                          </a:solidFill>
                          <a:latin typeface="Times New Roman" panose="02020603050405020304" pitchFamily="65" charset="-122"/>
                          <a:ea typeface="华文细黑" panose="02010600040101010101" pitchFamily="65" charset="-122"/>
                        </a:rPr>
                        <a:t>2</a:t>
                      </a:r>
                      <a:r>
                        <a:rPr lang="en-US" altLang="zh-CN" sz="2010" i="1" kern="0" dirty="0">
                          <a:solidFill>
                            <a:srgbClr val="000000"/>
                          </a:solidFill>
                          <a:latin typeface="Times New Roman" panose="02020603050405020304" pitchFamily="65" charset="-122"/>
                          <a:ea typeface="华文细黑" panose="02010600040101010101" pitchFamily="65" charset="-122"/>
                          <a:cs typeface="+mn-cs"/>
                        </a:rPr>
                        <a:t>=</a:t>
                      </a:r>
                      <a:r>
                        <a:rPr lang="zh-CN" altLang="en-US" sz="2010" kern="0" dirty="0">
                          <a:solidFill>
                            <a:srgbClr val="000000"/>
                          </a:solidFill>
                          <a:latin typeface="Times New Roman" panose="02020603050405020304" pitchFamily="65" charset="-122"/>
                          <a:ea typeface="华文细黑" panose="02010600040101010101" pitchFamily="65" charset="-122"/>
                        </a:rPr>
                        <a:t>g </a:t>
                      </a:r>
                      <a:r>
                        <a:rPr lang="zh-CN" altLang="en-US" sz="2010" i="0" kern="0" dirty="0">
                          <a:solidFill>
                            <a:srgbClr val="000000"/>
                          </a:solidFill>
                          <a:latin typeface="Times New Roman" panose="02020603050405020304" pitchFamily="65" charset="-122"/>
                          <a:ea typeface="华文细黑" panose="02010600040101010101" pitchFamily="65" charset="-122"/>
                        </a:rPr>
                        <a:t>(sin</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en-US" altLang="zh-CN" sz="2010" i="1"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μ</a:t>
                      </a:r>
                      <a:r>
                        <a:rPr lang="zh-CN" altLang="en-US" sz="2010" i="0" kern="0" dirty="0">
                          <a:solidFill>
                            <a:srgbClr val="000000"/>
                          </a:solidFill>
                          <a:latin typeface="Times New Roman" panose="02020603050405020304" pitchFamily="65" charset="-122"/>
                          <a:ea typeface="华文细黑" panose="02010600040101010101" pitchFamily="65" charset="-122"/>
                        </a:rPr>
                        <a:t>cos</a:t>
                      </a:r>
                      <a:r>
                        <a:rPr lang="zh-CN" altLang="en-US" sz="2010" i="1" kern="0" dirty="0">
                          <a:solidFill>
                            <a:srgbClr val="000000"/>
                          </a:solidFill>
                          <a:latin typeface="Times New Roman" panose="02020603050405020304" pitchFamily="65" charset="-122"/>
                          <a:ea typeface="华文细黑" panose="02010600040101010101" pitchFamily="65" charset="-122"/>
                        </a:rPr>
                        <a:t>θ</a:t>
                      </a:r>
                      <a:r>
                        <a:rPr lang="zh-CN" altLang="en-US" sz="2010" i="0" kern="0" dirty="0">
                          <a:solidFill>
                            <a:srgbClr val="000000"/>
                          </a:solidFill>
                          <a:latin typeface="Times New Roman" panose="02020603050405020304" pitchFamily="65" charset="-122"/>
                          <a:ea typeface="华文细黑" panose="02010600040101010101" pitchFamily="65" charset="-122"/>
                        </a:rPr>
                        <a:t>)</a:t>
                      </a:r>
                      <a:r>
                        <a:rPr lang="zh-CN" altLang="en-US" sz="2010" kern="0" dirty="0">
                          <a:solidFill>
                            <a:srgbClr val="000000"/>
                          </a:solidFill>
                          <a:latin typeface="Times New Roman" panose="02020603050405020304" pitchFamily="65" charset="-122"/>
                          <a:ea typeface="华文细黑" panose="02010600040101010101" pitchFamily="65" charset="-122"/>
                        </a:rPr>
                        <a:t>匀加速</a:t>
                      </a:r>
                    </a:p>
                  </a:txBody>
                  <a:tcPr marL="45720" marR="45720"/>
                </a:tc>
                <a:tc hMerge="1">
                  <a:txBody>
                    <a:bodyPr/>
                    <a:lstStyle/>
                    <a:p>
                      <a:endParaRPr lang="zh-CN"/>
                    </a:p>
                  </a:txBody>
                  <a:tcPr marL="45720" marR="45720"/>
                </a:tc>
                <a:extLst>
                  <a:ext uri="{0D108BD9-81ED-4DB2-BD59-A6C34878D82A}">
                    <a16:rowId xmlns:a16="http://schemas.microsoft.com/office/drawing/2014/main" val="10002"/>
                  </a:ext>
                </a:extLst>
              </a:tr>
            </a:tbl>
          </a:graphicData>
        </a:graphic>
      </p:graphicFrame>
      <p:pic>
        <p:nvPicPr>
          <p:cNvPr id="4" name="图片 3" descr="textimage63.jpeg">
            <a:extLst>
              <a:ext uri="{FF2B5EF4-FFF2-40B4-BE49-F238E27FC236}">
                <a16:creationId xmlns:a16="http://schemas.microsoft.com/office/drawing/2014/main" id="{BDC32F4E-E45A-FE29-E3A1-93E22DCCFFCA}"/>
              </a:ext>
            </a:extLst>
          </p:cNvPr>
          <p:cNvPicPr>
            <a:picLocks noChangeAspect="1"/>
          </p:cNvPicPr>
          <p:nvPr/>
        </p:nvPicPr>
        <p:blipFill>
          <a:blip r:embed="rId2"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76976" y="2124125"/>
            <a:ext cx="1944216" cy="1606091"/>
          </a:xfrm>
          <a:prstGeom prst="rect">
            <a:avLst/>
          </a:prstGeom>
        </p:spPr>
      </p:pic>
      <p:graphicFrame>
        <p:nvGraphicFramePr>
          <p:cNvPr id="8" name="对象 7">
            <a:extLst>
              <a:ext uri="{FF2B5EF4-FFF2-40B4-BE49-F238E27FC236}">
                <a16:creationId xmlns:a16="http://schemas.microsoft.com/office/drawing/2014/main" id="{A08833DB-7BC5-9DA5-EE44-BB0BACE57696}"/>
              </a:ext>
            </a:extLst>
          </p:cNvPr>
          <p:cNvGraphicFramePr>
            <a:graphicFrameLocks noChangeAspect="1"/>
          </p:cNvGraphicFramePr>
          <p:nvPr>
            <p:extLst>
              <p:ext uri="{D42A27DB-BD31-4B8C-83A1-F6EECF244321}">
                <p14:modId xmlns:p14="http://schemas.microsoft.com/office/powerpoint/2010/main" val="2183978284"/>
              </p:ext>
            </p:extLst>
          </p:nvPr>
        </p:nvGraphicFramePr>
        <p:xfrm>
          <a:off x="4499918" y="2367676"/>
          <a:ext cx="587028" cy="559494"/>
        </p:xfrm>
        <a:graphic>
          <a:graphicData uri="http://schemas.openxmlformats.org/presentationml/2006/ole">
            <mc:AlternateContent xmlns:mc="http://schemas.openxmlformats.org/markup-compatibility/2006">
              <mc:Choice xmlns:v="urn:schemas-microsoft-com:vml" Requires="v">
                <p:oleObj name="Equation" r:id="rId3" imgW="749160" imgH="711000" progId="Equation.DSMT4">
                  <p:embed/>
                </p:oleObj>
              </mc:Choice>
              <mc:Fallback>
                <p:oleObj name="Equation" r:id="rId3" imgW="749160" imgH="711000" progId="Equation.DSMT4">
                  <p:embed/>
                  <p:pic>
                    <p:nvPicPr>
                      <p:cNvPr id="0" name=""/>
                      <p:cNvPicPr/>
                      <p:nvPr/>
                    </p:nvPicPr>
                    <p:blipFill>
                      <a:blip r:embed="rId4"/>
                      <a:stretch>
                        <a:fillRect/>
                      </a:stretch>
                    </p:blipFill>
                    <p:spPr>
                      <a:xfrm>
                        <a:off x="4499918" y="2367676"/>
                        <a:ext cx="587028" cy="559494"/>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E965C7BF-DFCD-4432-7288-666DDCF4E8F3}"/>
              </a:ext>
            </a:extLst>
          </p:cNvPr>
          <p:cNvGraphicFramePr>
            <a:graphicFrameLocks noChangeAspect="1"/>
          </p:cNvGraphicFramePr>
          <p:nvPr>
            <p:extLst>
              <p:ext uri="{D42A27DB-BD31-4B8C-83A1-F6EECF244321}">
                <p14:modId xmlns:p14="http://schemas.microsoft.com/office/powerpoint/2010/main" val="3173978298"/>
              </p:ext>
            </p:extLst>
          </p:nvPr>
        </p:nvGraphicFramePr>
        <p:xfrm>
          <a:off x="8449394" y="2300814"/>
          <a:ext cx="587028" cy="559494"/>
        </p:xfrm>
        <a:graphic>
          <a:graphicData uri="http://schemas.openxmlformats.org/presentationml/2006/ole">
            <mc:AlternateContent xmlns:mc="http://schemas.openxmlformats.org/markup-compatibility/2006">
              <mc:Choice xmlns:v="urn:schemas-microsoft-com:vml" Requires="v">
                <p:oleObj name="Equation" r:id="rId3" imgW="749160" imgH="711000" progId="Equation.DSMT4">
                  <p:embed/>
                </p:oleObj>
              </mc:Choice>
              <mc:Fallback>
                <p:oleObj name="Equation" r:id="rId3" imgW="749160" imgH="711000" progId="Equation.DSMT4">
                  <p:embed/>
                  <p:pic>
                    <p:nvPicPr>
                      <p:cNvPr id="8" name="对象 7">
                        <a:extLst>
                          <a:ext uri="{FF2B5EF4-FFF2-40B4-BE49-F238E27FC236}">
                            <a16:creationId xmlns:a16="http://schemas.microsoft.com/office/drawing/2014/main" id="{A08833DB-7BC5-9DA5-EE44-BB0BACE57696}"/>
                          </a:ext>
                        </a:extLst>
                      </p:cNvPr>
                      <p:cNvPicPr/>
                      <p:nvPr/>
                    </p:nvPicPr>
                    <p:blipFill>
                      <a:blip r:embed="rId4"/>
                      <a:stretch>
                        <a:fillRect/>
                      </a:stretch>
                    </p:blipFill>
                    <p:spPr>
                      <a:xfrm>
                        <a:off x="8449394" y="2300814"/>
                        <a:ext cx="587028" cy="559494"/>
                      </a:xfrm>
                      <a:prstGeom prst="rect">
                        <a:avLst/>
                      </a:prstGeom>
                    </p:spPr>
                  </p:pic>
                </p:oleObj>
              </mc:Fallback>
            </mc:AlternateContent>
          </a:graphicData>
        </a:graphic>
      </p:graphicFrame>
    </p:spTree>
    <p:extLst>
      <p:ext uri="{BB962C8B-B14F-4D97-AF65-F5344CB8AC3E}">
        <p14:creationId xmlns:p14="http://schemas.microsoft.com/office/powerpoint/2010/main" val="742008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6</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105075"/>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动力学中的滑块</a:t>
            </a:r>
            <a:r>
              <a:rPr lang="en-US" altLang="zh-CN" sz="50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木板模型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229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题型　动力学中的滑块-木板模型</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一、分析滑块-木板模型的关键</a:t>
            </a:r>
            <a:endParaRPr lang="zh-CN" altLang="en-US" dirty="0"/>
          </a:p>
        </p:txBody>
      </p:sp>
      <p:pic>
        <p:nvPicPr>
          <p:cNvPr id="3" name="图片 3" descr="textimage64.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131766" y="1980109"/>
            <a:ext cx="6331993" cy="340290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descr="textimage65.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627709" y="864239"/>
            <a:ext cx="4800399" cy="4788278"/>
          </a:xfrm>
          <a:prstGeom prst="rect">
            <a:avLst/>
          </a:prstGeom>
        </p:spPr>
      </p:pic>
      <p:sp>
        <p:nvSpPr>
          <p:cNvPr id="5" name="文本框 4">
            <a:extLst>
              <a:ext uri="{FF2B5EF4-FFF2-40B4-BE49-F238E27FC236}">
                <a16:creationId xmlns:a16="http://schemas.microsoft.com/office/drawing/2014/main" id="{2D6D3F90-0D7A-DD57-2331-EE2BB135C01B}"/>
              </a:ext>
            </a:extLst>
          </p:cNvPr>
          <p:cNvSpPr txBox="1"/>
          <p:nvPr/>
        </p:nvSpPr>
        <p:spPr>
          <a:xfrm>
            <a:off x="251446" y="386429"/>
            <a:ext cx="6436894" cy="463204"/>
          </a:xfrm>
          <a:prstGeom prst="rect">
            <a:avLst/>
          </a:prstGeom>
          <a:noFill/>
        </p:spPr>
        <p:txBody>
          <a:bodyPr wrap="square">
            <a:spAutoFit/>
          </a:bodyPr>
          <a:lstStyle/>
          <a:p>
            <a:r>
              <a:rPr lang="zh-CN" altLang="en-US" sz="2410" b="1" kern="0" dirty="0">
                <a:solidFill>
                  <a:srgbClr val="000000"/>
                </a:solidFill>
                <a:latin typeface="Times New Roman" panose="02020603050405020304" pitchFamily="65" charset="-122"/>
                <a:ea typeface="微软雅黑" panose="020B0503020204020204" pitchFamily="34" charset="-122"/>
              </a:rPr>
              <a:t>二、处理滑块</a:t>
            </a:r>
            <a:r>
              <a:rPr lang="en-US" altLang="zh-CN" sz="2410" b="1" kern="0" dirty="0">
                <a:solidFill>
                  <a:srgbClr val="000000"/>
                </a:solidFill>
                <a:latin typeface="Times New Roman" panose="02020603050405020304" pitchFamily="65" charset="-122"/>
                <a:ea typeface="微软雅黑" panose="020B0503020204020204" pitchFamily="34" charset="-122"/>
              </a:rPr>
              <a:t>-</a:t>
            </a:r>
            <a:r>
              <a:rPr lang="zh-CN" altLang="en-US" sz="2410" b="1" kern="0" dirty="0">
                <a:solidFill>
                  <a:srgbClr val="000000"/>
                </a:solidFill>
                <a:latin typeface="Times New Roman" panose="02020603050405020304" pitchFamily="65" charset="-122"/>
                <a:ea typeface="微软雅黑" panose="020B0503020204020204" pitchFamily="34" charset="-122"/>
              </a:rPr>
              <a:t>木板模型问题的一般思路</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A86E-03D6-EDD2-5856-C0473A844F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FE2DE55-CBC2-9CDB-F5B4-623CAC380DF9}"/>
              </a:ext>
            </a:extLst>
          </p:cNvPr>
          <p:cNvSpPr txBox="1"/>
          <p:nvPr/>
        </p:nvSpPr>
        <p:spPr>
          <a:xfrm>
            <a:off x="468000" y="264201"/>
            <a:ext cx="11831400" cy="867995"/>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模型    </a:t>
            </a:r>
            <a:r>
              <a:rPr lang="zh-CN" altLang="en-US" sz="2410" kern="0" dirty="0">
                <a:solidFill>
                  <a:srgbClr val="000000"/>
                </a:solidFill>
                <a:latin typeface="华文细黑" panose="02010600040101010101" pitchFamily="65" charset="-122"/>
                <a:ea typeface="华文细黑" panose="02010600040101010101" pitchFamily="65" charset="-122"/>
              </a:rPr>
              <a:t>水平面上的滑块-木板模型分类解读</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1.力作用在“块”上（如图）</a:t>
            </a:r>
            <a:endParaRPr lang="zh-CN" altLang="en-US" dirty="0"/>
          </a:p>
        </p:txBody>
      </p:sp>
      <p:graphicFrame>
        <p:nvGraphicFramePr>
          <p:cNvPr id="3" name="表格 2">
            <a:extLst>
              <a:ext uri="{FF2B5EF4-FFF2-40B4-BE49-F238E27FC236}">
                <a16:creationId xmlns:a16="http://schemas.microsoft.com/office/drawing/2014/main" id="{6471E86D-B370-C14E-51F4-5418323A26AB}"/>
              </a:ext>
            </a:extLst>
          </p:cNvPr>
          <p:cNvGraphicFramePr>
            <a:graphicFrameLocks noGrp="1"/>
          </p:cNvGraphicFramePr>
          <p:nvPr>
            <p:extLst>
              <p:ext uri="{D42A27DB-BD31-4B8C-83A1-F6EECF244321}">
                <p14:modId xmlns:p14="http://schemas.microsoft.com/office/powerpoint/2010/main" val="142324185"/>
              </p:ext>
            </p:extLst>
          </p:nvPr>
        </p:nvGraphicFramePr>
        <p:xfrm>
          <a:off x="468000" y="1188021"/>
          <a:ext cx="11268000" cy="1356868"/>
        </p:xfrm>
        <a:graphic>
          <a:graphicData uri="http://schemas.openxmlformats.org/drawingml/2006/table">
            <a:tbl>
              <a:tblPr/>
              <a:tblGrid>
                <a:gridCol w="791558">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gridCol w="5435882">
                  <a:extLst>
                    <a:ext uri="{9D8B030D-6E8A-4147-A177-3AD203B41FA5}">
                      <a16:colId xmlns:a16="http://schemas.microsoft.com/office/drawing/2014/main" val="20002"/>
                    </a:ext>
                  </a:extLst>
                </a:gridCol>
              </a:tblGrid>
              <a:tr h="0">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条件</a:t>
                      </a: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水平面光滑:</a:t>
                      </a:r>
                      <a:r>
                        <a:rPr lang="zh-CN" altLang="en-US" sz="1600" i="1" kern="0" dirty="0">
                          <a:solidFill>
                            <a:srgbClr val="000000"/>
                          </a:solidFill>
                          <a:latin typeface="Times New Roman" panose="02020603050405020304" pitchFamily="65" charset="-122"/>
                          <a:ea typeface="华文细黑" panose="02010600040101010101" pitchFamily="65" charset="-122"/>
                        </a:rPr>
                        <a:t>μ</a:t>
                      </a:r>
                      <a:r>
                        <a:rPr lang="zh-CN" altLang="en-US" sz="1600" kern="0" dirty="0">
                          <a:solidFill>
                            <a:srgbClr val="000000"/>
                          </a:solidFill>
                          <a:latin typeface="黑体" panose="02010609060101010101" pitchFamily="65" charset="-122"/>
                          <a:ea typeface="华文细黑" panose="02010600040101010101" pitchFamily="65" charset="-122"/>
                        </a:rPr>
                        <a:t>≠</a:t>
                      </a:r>
                      <a:r>
                        <a:rPr lang="zh-CN" altLang="en-US" sz="1600" kern="0" dirty="0">
                          <a:solidFill>
                            <a:srgbClr val="000000"/>
                          </a:solidFill>
                          <a:latin typeface="Times New Roman" panose="02020603050405020304" pitchFamily="65" charset="-122"/>
                          <a:ea typeface="华文细黑" panose="02010600040101010101" pitchFamily="65" charset="-122"/>
                        </a:rPr>
                        <a:t>0,</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'=0</a:t>
                      </a: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水平面粗糙:</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黑体" panose="02010609060101010101" pitchFamily="65" charset="-122"/>
                          <a:ea typeface="华文细黑" panose="02010600040101010101" pitchFamily="65" charset="-122"/>
                        </a:rPr>
                        <a:t>≠</a:t>
                      </a:r>
                      <a:r>
                        <a:rPr lang="zh-CN" altLang="en-US" sz="1600" kern="0" dirty="0">
                          <a:solidFill>
                            <a:srgbClr val="000000"/>
                          </a:solidFill>
                          <a:latin typeface="Times New Roman" panose="02020603050405020304" pitchFamily="65" charset="-122"/>
                          <a:ea typeface="华文细黑" panose="02010600040101010101" pitchFamily="65" charset="-122"/>
                        </a:rPr>
                        <a:t>0,</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kern="0" dirty="0">
                          <a:solidFill>
                            <a:srgbClr val="000000"/>
                          </a:solidFill>
                          <a:latin typeface="黑体" panose="02010609060101010101" pitchFamily="65" charset="-122"/>
                          <a:ea typeface="华文细黑" panose="02010600040101010101" pitchFamily="65" charset="-122"/>
                        </a:rPr>
                        <a:t>≠</a:t>
                      </a:r>
                      <a:r>
                        <a:rPr lang="zh-CN" altLang="en-US" sz="1600" kern="0" dirty="0">
                          <a:solidFill>
                            <a:srgbClr val="000000"/>
                          </a:solidFill>
                          <a:latin typeface="Times New Roman" panose="02020603050405020304" pitchFamily="65" charset="-122"/>
                          <a:ea typeface="华文细黑" panose="02010600040101010101" pitchFamily="65" charset="-122"/>
                        </a:rPr>
                        <a:t>0且</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a:t>
                      </a:r>
                      <a:r>
                        <a:rPr lang="zh-CN" altLang="en-US" sz="1600" kern="0" dirty="0">
                          <a:solidFill>
                            <a:srgbClr val="000000"/>
                          </a:solidFill>
                          <a:latin typeface="Times New Roman" panose="02020603050405020304" pitchFamily="65" charset="-122"/>
                          <a:ea typeface="华文细黑" panose="02010600040101010101" pitchFamily="65" charset="-122"/>
                        </a:rPr>
                        <a:t>&gt;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g</a:t>
                      </a:r>
                    </a:p>
                  </a:txBody>
                  <a:tcPr marL="45720" marR="45720"/>
                </a:tc>
                <a:extLst>
                  <a:ext uri="{0D108BD9-81ED-4DB2-BD59-A6C34878D82A}">
                    <a16:rowId xmlns:a16="http://schemas.microsoft.com/office/drawing/2014/main" val="10001"/>
                  </a:ext>
                </a:extLst>
              </a:tr>
              <a:tr h="326708">
                <a:tc>
                  <a:txBody>
                    <a:bodyPr/>
                    <a:lstStyle/>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相对静止过程</a:t>
                      </a:r>
                    </a:p>
                  </a:txBody>
                  <a:tcPr marL="45720" marR="45720"/>
                </a:tc>
                <a:tc>
                  <a:txBody>
                    <a:bodyPr/>
                    <a:lstStyle/>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①“板块”对地静止:对整体有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=0</a:t>
                      </a:r>
                    </a:p>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②“板块”相对静止对地共同加速:对整体有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a:t>
                      </a:r>
                    </a:p>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r>
                        <a:rPr lang="zh-CN" altLang="en-US" sz="1600" i="0" kern="0" dirty="0">
                          <a:solidFill>
                            <a:srgbClr val="000000"/>
                          </a:solidFill>
                          <a:latin typeface="Times New Roman" panose="02020603050405020304" pitchFamily="65" charset="-122"/>
                          <a:ea typeface="华文细黑" panose="02010600040101010101" pitchFamily="65" charset="-122"/>
                          <a:cs typeface="+mn-cs"/>
                        </a:rPr>
                        <a:t>；</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p>
                  </a:txBody>
                  <a:tcPr marL="45720" marR="45720"/>
                </a:tc>
                <a:tc>
                  <a:txBody>
                    <a:bodyPr/>
                    <a:lstStyle/>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①“板块”相对地面静止:对整体有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地静</a:t>
                      </a:r>
                    </a:p>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②“板块”相对静止对地共同加速:对整体有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a:t>
                      </a:r>
                    </a:p>
                    <a:p>
                      <a:pPr eaLnBrk="0" latinLnBrk="1" hangingPunct="0">
                        <a:lnSpc>
                          <a:spcPct val="12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r>
                        <a:rPr lang="zh-CN" altLang="en-US" sz="1600" i="0" kern="0" dirty="0">
                          <a:solidFill>
                            <a:srgbClr val="000000"/>
                          </a:solidFill>
                          <a:latin typeface="Times New Roman" panose="02020603050405020304" pitchFamily="65" charset="-122"/>
                          <a:ea typeface="华文细黑" panose="02010600040101010101" pitchFamily="65" charset="-122"/>
                          <a:cs typeface="+mn-cs"/>
                        </a:rPr>
                        <a:t>；</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p>
                  </a:txBody>
                  <a:tcPr marL="45720" marR="45720"/>
                </a:tc>
                <a:extLst>
                  <a:ext uri="{0D108BD9-81ED-4DB2-BD59-A6C34878D82A}">
                    <a16:rowId xmlns:a16="http://schemas.microsoft.com/office/drawing/2014/main" val="10002"/>
                  </a:ext>
                </a:extLst>
              </a:tr>
            </a:tbl>
          </a:graphicData>
        </a:graphic>
      </p:graphicFrame>
      <p:pic>
        <p:nvPicPr>
          <p:cNvPr id="4" name="图片 3" descr="textimage70.jpeg">
            <a:extLst>
              <a:ext uri="{FF2B5EF4-FFF2-40B4-BE49-F238E27FC236}">
                <a16:creationId xmlns:a16="http://schemas.microsoft.com/office/drawing/2014/main" id="{FE95D489-6F4A-62EE-0262-52150C0AEAC0}"/>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400746" y="326676"/>
            <a:ext cx="1991434" cy="813318"/>
          </a:xfrm>
          <a:prstGeom prst="rect">
            <a:avLst/>
          </a:prstGeom>
        </p:spPr>
      </p:pic>
      <p:graphicFrame>
        <p:nvGraphicFramePr>
          <p:cNvPr id="5" name="表格 2">
            <a:extLst>
              <a:ext uri="{FF2B5EF4-FFF2-40B4-BE49-F238E27FC236}">
                <a16:creationId xmlns:a16="http://schemas.microsoft.com/office/drawing/2014/main" id="{5C384431-9336-00CC-C779-3C215A62515C}"/>
              </a:ext>
            </a:extLst>
          </p:cNvPr>
          <p:cNvGraphicFramePr>
            <a:graphicFrameLocks noGrp="1"/>
          </p:cNvGraphicFramePr>
          <p:nvPr>
            <p:extLst>
              <p:ext uri="{D42A27DB-BD31-4B8C-83A1-F6EECF244321}">
                <p14:modId xmlns:p14="http://schemas.microsoft.com/office/powerpoint/2010/main" val="3011586568"/>
              </p:ext>
            </p:extLst>
          </p:nvPr>
        </p:nvGraphicFramePr>
        <p:xfrm>
          <a:off x="467200" y="2552999"/>
          <a:ext cx="11268000" cy="2091406"/>
        </p:xfrm>
        <a:graphic>
          <a:graphicData uri="http://schemas.openxmlformats.org/drawingml/2006/table">
            <a:tbl>
              <a:tblPr/>
              <a:tblGrid>
                <a:gridCol w="791558">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gridCol w="5435882">
                  <a:extLst>
                    <a:ext uri="{9D8B030D-6E8A-4147-A177-3AD203B41FA5}">
                      <a16:colId xmlns:a16="http://schemas.microsoft.com/office/drawing/2014/main" val="20002"/>
                    </a:ext>
                  </a:extLst>
                </a:gridCol>
              </a:tblGrid>
              <a:tr h="1242511">
                <a:tc>
                  <a:txBody>
                    <a:bodyPr/>
                    <a:lstStyle/>
                    <a:p>
                      <a:pPr algn="ct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临界</a:t>
                      </a:r>
                      <a:endParaRPr lang="en-US" altLang="zh-CN" sz="1600"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条件</a:t>
                      </a: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①“板块”对地滑动的临界条件: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=0</a:t>
                      </a: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i="1" kern="0" baseline="-15000" dirty="0">
                          <a:solidFill>
                            <a:srgbClr val="000000"/>
                          </a:solidFill>
                          <a:latin typeface="Times New Roman" panose="02020603050405020304" pitchFamily="65" charset="-122"/>
                          <a:ea typeface="华文细黑" panose="02010600040101010101" pitchFamily="65" charset="-122"/>
                        </a:rPr>
                        <a:t>max</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a:t>
                      </a:r>
                      <a:r>
                        <a:rPr lang="zh-CN" altLang="en-US" sz="1600" kern="0" dirty="0">
                          <a:solidFill>
                            <a:srgbClr val="000000"/>
                          </a:solidFill>
                          <a:latin typeface="Times New Roman" panose="02020603050405020304" pitchFamily="65" charset="-122"/>
                          <a:ea typeface="华文细黑" panose="02010600040101010101" pitchFamily="65" charset="-122"/>
                        </a:rPr>
                        <a:t>,</a:t>
                      </a:r>
                      <a:endParaRPr lang="en-US" altLang="zh-CN" sz="16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此时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600" kern="0" baseline="-15000" dirty="0">
                          <a:solidFill>
                            <a:srgbClr val="000000"/>
                          </a:solidFill>
                          <a:latin typeface="Times New Roman" panose="02020603050405020304" pitchFamily="65" charset="-122"/>
                          <a:ea typeface="华文细黑" panose="02010600040101010101" pitchFamily="65" charset="-122"/>
                        </a:rPr>
                        <a:t>临界</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kern="0" spc="1457" dirty="0">
                          <a:solidFill>
                            <a:srgbClr val="000000"/>
                          </a:solidFill>
                          <a:latin typeface="Times New Roman" panose="02020603050405020304" pitchFamily="65" charset="-122"/>
                          <a:ea typeface="华文细黑" panose="02010600040101010101" pitchFamily="65" charset="-122"/>
                        </a:rPr>
                        <a:t> </a:t>
                      </a:r>
                      <a:r>
                        <a:rPr lang="zh-CN" altLang="en-US" sz="1600" kern="0" dirty="0">
                          <a:solidFill>
                            <a:srgbClr val="000000"/>
                          </a:solidFill>
                          <a:latin typeface="Times New Roman" panose="02020603050405020304" pitchFamily="65" charset="-122"/>
                          <a:ea typeface="华文细黑" panose="02010600040101010101" pitchFamily="65" charset="-122"/>
                        </a:rPr>
                        <a:t>,外力</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endParaRPr lang="zh-CN" altLang="en-US" sz="1600" i="1" kern="0" dirty="0">
                        <a:solidFill>
                          <a:srgbClr val="000000"/>
                        </a:solidFill>
                        <a:latin typeface="Times New Roman" panose="02020603050405020304" pitchFamily="65" charset="-122"/>
                        <a:ea typeface="华文细黑" panose="02010600040101010101" pitchFamily="65" charset="-122"/>
                        <a:cs typeface="+mn-cs"/>
                      </a:endParaRP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①“板块”对地滑动的临界条件: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i="0" kern="0" baseline="-15000" dirty="0">
                          <a:solidFill>
                            <a:srgbClr val="000000"/>
                          </a:solidFill>
                          <a:latin typeface="Times New Roman" panose="02020603050405020304" pitchFamily="65" charset="-122"/>
                          <a:ea typeface="华文细黑" panose="02010600040101010101" pitchFamily="65" charset="-122"/>
                        </a:rPr>
                        <a:t>地</a:t>
                      </a:r>
                      <a:r>
                        <a:rPr lang="zh-CN" altLang="en-US" sz="1600" i="1" kern="0" baseline="-15000" dirty="0">
                          <a:solidFill>
                            <a:srgbClr val="000000"/>
                          </a:solidFill>
                          <a:latin typeface="Times New Roman" panose="02020603050405020304" pitchFamily="65" charset="-122"/>
                          <a:ea typeface="华文细黑" panose="02010600040101010101" pitchFamily="65" charset="-122"/>
                        </a:rPr>
                        <a:t>max</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g</a:t>
                      </a: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i="1" kern="0" baseline="-15000" dirty="0">
                          <a:solidFill>
                            <a:srgbClr val="000000"/>
                          </a:solidFill>
                          <a:latin typeface="Times New Roman" panose="02020603050405020304" pitchFamily="65" charset="-122"/>
                          <a:ea typeface="华文细黑" panose="02010600040101010101" pitchFamily="65" charset="-122"/>
                        </a:rPr>
                        <a:t>max</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a:t>
                      </a:r>
                      <a:r>
                        <a:rPr lang="zh-CN" altLang="en-US" sz="1600" kern="0" dirty="0">
                          <a:solidFill>
                            <a:srgbClr val="000000"/>
                          </a:solidFill>
                          <a:latin typeface="Times New Roman" panose="02020603050405020304" pitchFamily="65" charset="-122"/>
                          <a:ea typeface="华文细黑" panose="02010600040101010101" pitchFamily="65" charset="-122"/>
                        </a:rPr>
                        <a:t>,</a:t>
                      </a:r>
                      <a:endParaRPr lang="en-US" altLang="zh-CN" sz="16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此时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600" kern="0" baseline="-15000" dirty="0">
                          <a:solidFill>
                            <a:srgbClr val="000000"/>
                          </a:solidFill>
                          <a:latin typeface="Times New Roman" panose="02020603050405020304" pitchFamily="65" charset="-122"/>
                          <a:ea typeface="华文细黑" panose="02010600040101010101" pitchFamily="65" charset="-122"/>
                        </a:rPr>
                        <a:t>临界</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kern="0" spc="11732" dirty="0">
                          <a:solidFill>
                            <a:srgbClr val="000000"/>
                          </a:solidFill>
                          <a:latin typeface="Times New Roman" panose="02020603050405020304" pitchFamily="65" charset="-122"/>
                          <a:ea typeface="华文细黑" panose="02010600040101010101" pitchFamily="65" charset="-122"/>
                        </a:rPr>
                        <a:t> </a:t>
                      </a:r>
                      <a:r>
                        <a:rPr lang="zh-CN" altLang="en-US" sz="1600" kern="0" dirty="0">
                          <a:solidFill>
                            <a:srgbClr val="000000"/>
                          </a:solidFill>
                          <a:latin typeface="Times New Roman" panose="02020603050405020304" pitchFamily="65" charset="-122"/>
                          <a:ea typeface="华文细黑" panose="02010600040101010101" pitchFamily="65" charset="-122"/>
                        </a:rPr>
                        <a:t>,外力</a:t>
                      </a:r>
                      <a:r>
                        <a:rPr lang="zh-CN" altLang="en-US" sz="1600" i="1" kern="0" dirty="0">
                          <a:solidFill>
                            <a:srgbClr val="000000"/>
                          </a:solidFill>
                          <a:latin typeface="Times New Roman" panose="02020603050405020304" pitchFamily="65" charset="-122"/>
                          <a:ea typeface="华文细黑" panose="02010600040101010101" pitchFamily="65" charset="-122"/>
                        </a:rPr>
                        <a:t>F=F</a:t>
                      </a:r>
                      <a:r>
                        <a:rPr lang="zh-CN" altLang="en-US" sz="1600" kern="0" dirty="0">
                          <a:solidFill>
                            <a:srgbClr val="000000"/>
                          </a:solidFill>
                          <a:latin typeface="Times New Roman" panose="02020603050405020304" pitchFamily="65" charset="-122"/>
                          <a:ea typeface="华文细黑" panose="02010600040101010101" pitchFamily="65" charset="-122"/>
                        </a:rPr>
                        <a:t>'=</a:t>
                      </a:r>
                    </a:p>
                  </a:txBody>
                  <a:tcPr marL="45720" marR="45720"/>
                </a:tc>
                <a:extLst>
                  <a:ext uri="{0D108BD9-81ED-4DB2-BD59-A6C34878D82A}">
                    <a16:rowId xmlns:a16="http://schemas.microsoft.com/office/drawing/2014/main" val="10000"/>
                  </a:ext>
                </a:extLst>
              </a:tr>
              <a:tr h="848895">
                <a:tc>
                  <a:txBody>
                    <a:bodyPr/>
                    <a:lstStyle/>
                    <a:p>
                      <a:pPr algn="ct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相对滑动过程</a:t>
                      </a: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F-μm</a:t>
                      </a:r>
                      <a:r>
                        <a:rPr lang="zh-CN" altLang="en-US" sz="1600" kern="0" dirty="0">
                          <a:solidFill>
                            <a:srgbClr val="000000"/>
                          </a:solidFill>
                          <a:latin typeface="Times New Roman" panose="02020603050405020304" pitchFamily="65" charset="-122"/>
                          <a:ea typeface="华文细黑" panose="02010600040101010101" pitchFamily="65" charset="-122"/>
                        </a:rPr>
                        <a:t>g=</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r>
                        <a:rPr lang="zh-CN" altLang="en-US" sz="1600" kern="0" baseline="-15000" dirty="0">
                          <a:solidFill>
                            <a:srgbClr val="000000"/>
                          </a:solidFill>
                          <a:latin typeface="Times New Roman" panose="02020603050405020304" pitchFamily="65" charset="-122"/>
                          <a:ea typeface="华文细黑" panose="02010600040101010101" pitchFamily="65" charset="-122"/>
                        </a:rPr>
                        <a:t>1     </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μmg=Ma</a:t>
                      </a:r>
                      <a:r>
                        <a:rPr lang="zh-CN" altLang="en-US" sz="1600" kern="0" baseline="-15000" dirty="0">
                          <a:solidFill>
                            <a:srgbClr val="000000"/>
                          </a:solidFill>
                          <a:latin typeface="Times New Roman" panose="02020603050405020304" pitchFamily="65" charset="-122"/>
                          <a:ea typeface="华文细黑" panose="02010600040101010101" pitchFamily="65" charset="-122"/>
                        </a:rPr>
                        <a:t>2</a:t>
                      </a:r>
                    </a:p>
                  </a:txBody>
                  <a:tcPr marL="45720" marR="45720" anchor="ctr"/>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F-μmg=ma</a:t>
                      </a:r>
                      <a:r>
                        <a:rPr lang="zh-CN" altLang="en-US" sz="1600" kern="0" baseline="-15000" dirty="0">
                          <a:solidFill>
                            <a:srgbClr val="000000"/>
                          </a:solidFill>
                          <a:latin typeface="Times New Roman" panose="02020603050405020304" pitchFamily="65" charset="-122"/>
                          <a:ea typeface="华文细黑" panose="02010600040101010101" pitchFamily="65" charset="-122"/>
                        </a:rPr>
                        <a:t>1      </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g</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r>
                        <a:rPr lang="zh-CN" altLang="en-US" sz="1600" kern="0" baseline="-15000" dirty="0">
                          <a:solidFill>
                            <a:srgbClr val="000000"/>
                          </a:solidFill>
                          <a:latin typeface="Times New Roman" panose="02020603050405020304" pitchFamily="65" charset="-122"/>
                          <a:ea typeface="华文细黑" panose="02010600040101010101" pitchFamily="65" charset="-122"/>
                        </a:rPr>
                        <a:t>2</a:t>
                      </a:r>
                    </a:p>
                  </a:txBody>
                  <a:tcPr marL="45720" marR="45720" anchor="ctr"/>
                </a:tc>
                <a:extLst>
                  <a:ext uri="{0D108BD9-81ED-4DB2-BD59-A6C34878D82A}">
                    <a16:rowId xmlns:a16="http://schemas.microsoft.com/office/drawing/2014/main" val="10001"/>
                  </a:ext>
                </a:extLst>
              </a:tr>
            </a:tbl>
          </a:graphicData>
        </a:graphic>
      </p:graphicFrame>
      <p:graphicFrame>
        <p:nvGraphicFramePr>
          <p:cNvPr id="6" name="对象 5">
            <a:extLst>
              <a:ext uri="{FF2B5EF4-FFF2-40B4-BE49-F238E27FC236}">
                <a16:creationId xmlns:a16="http://schemas.microsoft.com/office/drawing/2014/main" id="{34E08B9B-C614-477B-43F6-58BEE8C0516E}"/>
              </a:ext>
            </a:extLst>
          </p:cNvPr>
          <p:cNvGraphicFramePr>
            <a:graphicFrameLocks noChangeAspect="1"/>
          </p:cNvGraphicFramePr>
          <p:nvPr>
            <p:extLst>
              <p:ext uri="{D42A27DB-BD31-4B8C-83A1-F6EECF244321}">
                <p14:modId xmlns:p14="http://schemas.microsoft.com/office/powerpoint/2010/main" val="2106615595"/>
              </p:ext>
            </p:extLst>
          </p:nvPr>
        </p:nvGraphicFramePr>
        <p:xfrm>
          <a:off x="2195662" y="3348261"/>
          <a:ext cx="355716" cy="398805"/>
        </p:xfrm>
        <a:graphic>
          <a:graphicData uri="http://schemas.openxmlformats.org/presentationml/2006/ole">
            <mc:AlternateContent xmlns:mc="http://schemas.openxmlformats.org/markup-compatibility/2006">
              <mc:Choice xmlns:v="urn:schemas-microsoft-com:vml" Requires="v">
                <p:oleObj name="Equation" r:id="rId4" imgW="571320" imgH="609480" progId="Equation.DSMT4">
                  <p:embed/>
                </p:oleObj>
              </mc:Choice>
              <mc:Fallback>
                <p:oleObj name="Equation" r:id="rId4" imgW="571320" imgH="609480" progId="Equation.DSMT4">
                  <p:embed/>
                  <p:pic>
                    <p:nvPicPr>
                      <p:cNvPr id="4" name="对象 3"/>
                      <p:cNvPicPr>
                        <a:picLocks noChangeAspect="1"/>
                      </p:cNvPicPr>
                      <p:nvPr/>
                    </p:nvPicPr>
                    <p:blipFill>
                      <a:blip r:embed="rId5"/>
                      <a:stretch>
                        <a:fillRect/>
                      </a:stretch>
                    </p:blipFill>
                    <p:spPr>
                      <a:xfrm>
                        <a:off x="2195662" y="3348261"/>
                        <a:ext cx="355716" cy="398805"/>
                      </a:xfrm>
                      <a:prstGeom prst="rect">
                        <a:avLst/>
                      </a:prstGeom>
                      <a:noFill/>
                      <a:ln w="9525">
                        <a:noFill/>
                      </a:ln>
                    </p:spPr>
                  </p:pic>
                </p:oleObj>
              </mc:Fallback>
            </mc:AlternateContent>
          </a:graphicData>
        </a:graphic>
      </p:graphicFrame>
      <p:graphicFrame>
        <p:nvGraphicFramePr>
          <p:cNvPr id="10" name="对象 9">
            <a:extLst>
              <a:ext uri="{FF2B5EF4-FFF2-40B4-BE49-F238E27FC236}">
                <a16:creationId xmlns:a16="http://schemas.microsoft.com/office/drawing/2014/main" id="{96F73D4D-A242-0EE3-2A85-8A31629793E1}"/>
              </a:ext>
            </a:extLst>
          </p:cNvPr>
          <p:cNvGraphicFramePr>
            <a:graphicFrameLocks noChangeAspect="1"/>
          </p:cNvGraphicFramePr>
          <p:nvPr>
            <p:extLst>
              <p:ext uri="{D42A27DB-BD31-4B8C-83A1-F6EECF244321}">
                <p14:modId xmlns:p14="http://schemas.microsoft.com/office/powerpoint/2010/main" val="3323204375"/>
              </p:ext>
            </p:extLst>
          </p:nvPr>
        </p:nvGraphicFramePr>
        <p:xfrm>
          <a:off x="7252244" y="3348261"/>
          <a:ext cx="1431376" cy="400911"/>
        </p:xfrm>
        <a:graphic>
          <a:graphicData uri="http://schemas.openxmlformats.org/presentationml/2006/ole">
            <mc:AlternateContent xmlns:mc="http://schemas.openxmlformats.org/markup-compatibility/2006">
              <mc:Choice xmlns:v="urn:schemas-microsoft-com:vml" Requires="v">
                <p:oleObj name="Equation" r:id="rId6" imgW="2031840" imgH="609480" progId="Equation.DSMT4">
                  <p:embed/>
                </p:oleObj>
              </mc:Choice>
              <mc:Fallback>
                <p:oleObj name="Equation" r:id="rId6" imgW="2031840" imgH="609480" progId="Equation.DSMT4">
                  <p:embed/>
                  <p:pic>
                    <p:nvPicPr>
                      <p:cNvPr id="8" name="对象 7"/>
                      <p:cNvPicPr>
                        <a:picLocks noChangeAspect="1"/>
                      </p:cNvPicPr>
                      <p:nvPr/>
                    </p:nvPicPr>
                    <p:blipFill>
                      <a:blip r:embed="rId7"/>
                      <a:stretch>
                        <a:fillRect/>
                      </a:stretch>
                    </p:blipFill>
                    <p:spPr>
                      <a:xfrm>
                        <a:off x="7252244" y="3348261"/>
                        <a:ext cx="1431376" cy="400911"/>
                      </a:xfrm>
                      <a:prstGeom prst="rect">
                        <a:avLst/>
                      </a:prstGeom>
                      <a:noFill/>
                      <a:ln w="9525">
                        <a:noFill/>
                      </a:ln>
                    </p:spPr>
                  </p:pic>
                </p:oleObj>
              </mc:Fallback>
            </mc:AlternateContent>
          </a:graphicData>
        </a:graphic>
      </p:graphicFrame>
      <p:graphicFrame>
        <p:nvGraphicFramePr>
          <p:cNvPr id="11" name="对象 10">
            <a:extLst>
              <a:ext uri="{FF2B5EF4-FFF2-40B4-BE49-F238E27FC236}">
                <a16:creationId xmlns:a16="http://schemas.microsoft.com/office/drawing/2014/main" id="{74487D0B-ACD2-E08D-19A7-3CDF77B432EE}"/>
              </a:ext>
            </a:extLst>
          </p:cNvPr>
          <p:cNvGraphicFramePr>
            <a:graphicFrameLocks noChangeAspect="1"/>
          </p:cNvGraphicFramePr>
          <p:nvPr>
            <p:extLst>
              <p:ext uri="{D42A27DB-BD31-4B8C-83A1-F6EECF244321}">
                <p14:modId xmlns:p14="http://schemas.microsoft.com/office/powerpoint/2010/main" val="2132129470"/>
              </p:ext>
            </p:extLst>
          </p:nvPr>
        </p:nvGraphicFramePr>
        <p:xfrm>
          <a:off x="9819424" y="3261868"/>
          <a:ext cx="1431376" cy="467576"/>
        </p:xfrm>
        <a:graphic>
          <a:graphicData uri="http://schemas.openxmlformats.org/presentationml/2006/ole">
            <mc:AlternateContent xmlns:mc="http://schemas.openxmlformats.org/markup-compatibility/2006">
              <mc:Choice xmlns:v="urn:schemas-microsoft-com:vml" Requires="v">
                <p:oleObj name="Equation" r:id="rId8" imgW="2057400" imgH="609480" progId="Equation.DSMT4">
                  <p:embed/>
                </p:oleObj>
              </mc:Choice>
              <mc:Fallback>
                <p:oleObj name="Equation" r:id="rId8" imgW="2057400" imgH="609480" progId="Equation.DSMT4">
                  <p:embed/>
                  <p:pic>
                    <p:nvPicPr>
                      <p:cNvPr id="9" name="对象 8"/>
                      <p:cNvPicPr>
                        <a:picLocks noChangeAspect="1"/>
                      </p:cNvPicPr>
                      <p:nvPr/>
                    </p:nvPicPr>
                    <p:blipFill>
                      <a:blip r:embed="rId9"/>
                      <a:stretch>
                        <a:fillRect/>
                      </a:stretch>
                    </p:blipFill>
                    <p:spPr>
                      <a:xfrm>
                        <a:off x="9819424" y="3261868"/>
                        <a:ext cx="1431376" cy="467576"/>
                      </a:xfrm>
                      <a:prstGeom prst="rect">
                        <a:avLst/>
                      </a:prstGeom>
                      <a:noFill/>
                      <a:ln w="9525">
                        <a:noFill/>
                      </a:ln>
                    </p:spPr>
                  </p:pic>
                </p:oleObj>
              </mc:Fallback>
            </mc:AlternateContent>
          </a:graphicData>
        </a:graphic>
      </p:graphicFrame>
      <p:graphicFrame>
        <p:nvGraphicFramePr>
          <p:cNvPr id="12" name="对象 11">
            <a:extLst>
              <a:ext uri="{FF2B5EF4-FFF2-40B4-BE49-F238E27FC236}">
                <a16:creationId xmlns:a16="http://schemas.microsoft.com/office/drawing/2014/main" id="{9F6450A3-848F-E537-3774-73997F721F50}"/>
              </a:ext>
            </a:extLst>
          </p:cNvPr>
          <p:cNvGraphicFramePr>
            <a:graphicFrameLocks noChangeAspect="1"/>
          </p:cNvGraphicFramePr>
          <p:nvPr>
            <p:extLst>
              <p:ext uri="{D42A27DB-BD31-4B8C-83A1-F6EECF244321}">
                <p14:modId xmlns:p14="http://schemas.microsoft.com/office/powerpoint/2010/main" val="4180593246"/>
              </p:ext>
            </p:extLst>
          </p:nvPr>
        </p:nvGraphicFramePr>
        <p:xfrm>
          <a:off x="3564056" y="3348261"/>
          <a:ext cx="901700" cy="398463"/>
        </p:xfrm>
        <a:graphic>
          <a:graphicData uri="http://schemas.openxmlformats.org/presentationml/2006/ole">
            <mc:AlternateContent xmlns:mc="http://schemas.openxmlformats.org/markup-compatibility/2006">
              <mc:Choice xmlns:v="urn:schemas-microsoft-com:vml" Requires="v">
                <p:oleObj name="Equation" r:id="rId10" imgW="1447560" imgH="609480" progId="Equation.DSMT4">
                  <p:embed/>
                </p:oleObj>
              </mc:Choice>
              <mc:Fallback>
                <p:oleObj name="Equation" r:id="rId10" imgW="1447560" imgH="609480" progId="Equation.DSMT4">
                  <p:embed/>
                  <p:pic>
                    <p:nvPicPr>
                      <p:cNvPr id="6" name="对象 5">
                        <a:extLst>
                          <a:ext uri="{FF2B5EF4-FFF2-40B4-BE49-F238E27FC236}">
                            <a16:creationId xmlns:a16="http://schemas.microsoft.com/office/drawing/2014/main" id="{34E08B9B-C614-477B-43F6-58BEE8C0516E}"/>
                          </a:ext>
                        </a:extLst>
                      </p:cNvPr>
                      <p:cNvPicPr>
                        <a:picLocks noChangeAspect="1"/>
                      </p:cNvPicPr>
                      <p:nvPr/>
                    </p:nvPicPr>
                    <p:blipFill>
                      <a:blip r:embed="rId11"/>
                      <a:stretch>
                        <a:fillRect/>
                      </a:stretch>
                    </p:blipFill>
                    <p:spPr>
                      <a:xfrm>
                        <a:off x="3564056" y="3348261"/>
                        <a:ext cx="901700" cy="398463"/>
                      </a:xfrm>
                      <a:prstGeom prst="rect">
                        <a:avLst/>
                      </a:prstGeom>
                      <a:noFill/>
                      <a:ln w="9525">
                        <a:noFill/>
                      </a:ln>
                    </p:spPr>
                  </p:pic>
                </p:oleObj>
              </mc:Fallback>
            </mc:AlternateContent>
          </a:graphicData>
        </a:graphic>
      </p:graphicFrame>
      <p:graphicFrame>
        <p:nvGraphicFramePr>
          <p:cNvPr id="13" name="表格 2">
            <a:extLst>
              <a:ext uri="{FF2B5EF4-FFF2-40B4-BE49-F238E27FC236}">
                <a16:creationId xmlns:a16="http://schemas.microsoft.com/office/drawing/2014/main" id="{052C0D15-BF20-628D-2DC5-C98214A762C9}"/>
              </a:ext>
            </a:extLst>
          </p:cNvPr>
          <p:cNvGraphicFramePr>
            <a:graphicFrameLocks noGrp="1"/>
          </p:cNvGraphicFramePr>
          <p:nvPr>
            <p:extLst>
              <p:ext uri="{D42A27DB-BD31-4B8C-83A1-F6EECF244321}">
                <p14:modId xmlns:p14="http://schemas.microsoft.com/office/powerpoint/2010/main" val="1636530758"/>
              </p:ext>
            </p:extLst>
          </p:nvPr>
        </p:nvGraphicFramePr>
        <p:xfrm>
          <a:off x="473119" y="4644405"/>
          <a:ext cx="11262081" cy="1747465"/>
        </p:xfrm>
        <a:graphic>
          <a:graphicData uri="http://schemas.openxmlformats.org/drawingml/2006/table">
            <a:tbl>
              <a:tblPr/>
              <a:tblGrid>
                <a:gridCol w="786026">
                  <a:extLst>
                    <a:ext uri="{9D8B030D-6E8A-4147-A177-3AD203B41FA5}">
                      <a16:colId xmlns:a16="http://schemas.microsoft.com/office/drawing/2014/main" val="20000"/>
                    </a:ext>
                  </a:extLst>
                </a:gridCol>
                <a:gridCol w="5037912">
                  <a:extLst>
                    <a:ext uri="{9D8B030D-6E8A-4147-A177-3AD203B41FA5}">
                      <a16:colId xmlns:a16="http://schemas.microsoft.com/office/drawing/2014/main" val="20001"/>
                    </a:ext>
                  </a:extLst>
                </a:gridCol>
                <a:gridCol w="5438143">
                  <a:extLst>
                    <a:ext uri="{9D8B030D-6E8A-4147-A177-3AD203B41FA5}">
                      <a16:colId xmlns:a16="http://schemas.microsoft.com/office/drawing/2014/main" val="20002"/>
                    </a:ext>
                  </a:extLst>
                </a:gridCol>
              </a:tblGrid>
              <a:tr h="1747465">
                <a:tc>
                  <a:txBody>
                    <a:bodyPr/>
                    <a:lstStyle/>
                    <a:p>
                      <a:pPr algn="ctr" eaLnBrk="0" latinLnBrk="1" hangingPunct="0">
                        <a:lnSpc>
                          <a:spcPct val="150000"/>
                        </a:lnSpc>
                        <a:spcBef>
                          <a:spcPts val="0"/>
                        </a:spcBef>
                      </a:pPr>
                      <a:r>
                        <a:rPr lang="zh-CN" altLang="en-US" sz="1600" i="1" kern="0" dirty="0">
                          <a:solidFill>
                            <a:srgbClr val="000000"/>
                          </a:solidFill>
                          <a:latin typeface="Times New Roman" panose="02020603050405020304" pitchFamily="65" charset="-122"/>
                          <a:ea typeface="华文细黑" panose="02010600040101010101" pitchFamily="65" charset="-122"/>
                        </a:rPr>
                        <a:t>a-F</a:t>
                      </a:r>
                      <a:endParaRPr lang="en-US" altLang="zh-CN" sz="1600" i="1"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图像</a:t>
                      </a:r>
                    </a:p>
                  </a:txBody>
                  <a:tcPr marL="45720" marR="45720"/>
                </a:tc>
                <a:tc>
                  <a:txBody>
                    <a:bodyPr/>
                    <a:lstStyle/>
                    <a:p>
                      <a:pPr eaLnBrk="0" latinLnBrk="1" hangingPunct="0">
                        <a:lnSpc>
                          <a:spcPct val="150000"/>
                        </a:lnSpc>
                        <a:spcBef>
                          <a:spcPts val="0"/>
                        </a:spcBef>
                      </a:pPr>
                      <a:r>
                        <a:rPr lang="zh-CN" altLang="en-US" sz="1600" kern="0" spc="19133"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endParaRPr lang="zh-CN" altLang="en-US" sz="1600" kern="0" spc="22674"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0"/>
                  </a:ext>
                </a:extLst>
              </a:tr>
            </a:tbl>
          </a:graphicData>
        </a:graphic>
      </p:graphicFrame>
      <p:pic>
        <p:nvPicPr>
          <p:cNvPr id="14" name="图片 3" descr="textimage71.jpeg">
            <a:extLst>
              <a:ext uri="{FF2B5EF4-FFF2-40B4-BE49-F238E27FC236}">
                <a16:creationId xmlns:a16="http://schemas.microsoft.com/office/drawing/2014/main" id="{24ABAC5E-2A5C-1BE9-CB4A-D57F45796A99}"/>
              </a:ext>
            </a:extLst>
          </p:cNvPr>
          <p:cNvPicPr>
            <a:picLocks noChangeAspect="1"/>
          </p:cNvPicPr>
          <p:nvPr/>
        </p:nvPicPr>
        <p:blipFill>
          <a:blip r:embed="rId12"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1885574" y="4720553"/>
            <a:ext cx="2230615" cy="1671317"/>
          </a:xfrm>
          <a:prstGeom prst="rect">
            <a:avLst/>
          </a:prstGeom>
        </p:spPr>
      </p:pic>
      <p:pic>
        <p:nvPicPr>
          <p:cNvPr id="15" name="图片 4" descr="textimage72.jpeg">
            <a:extLst>
              <a:ext uri="{FF2B5EF4-FFF2-40B4-BE49-F238E27FC236}">
                <a16:creationId xmlns:a16="http://schemas.microsoft.com/office/drawing/2014/main" id="{8DD44868-7D07-F5F4-0D51-09DB07AE541A}"/>
              </a:ext>
            </a:extLst>
          </p:cNvPr>
          <p:cNvPicPr>
            <a:picLocks noChangeAspect="1"/>
          </p:cNvPicPr>
          <p:nvPr/>
        </p:nvPicPr>
        <p:blipFill>
          <a:blip r:embed="rId1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948191" y="4799126"/>
            <a:ext cx="2448272" cy="1508875"/>
          </a:xfrm>
          <a:prstGeom prst="rect">
            <a:avLst/>
          </a:prstGeom>
        </p:spPr>
      </p:pic>
    </p:spTree>
    <p:extLst>
      <p:ext uri="{BB962C8B-B14F-4D97-AF65-F5344CB8AC3E}">
        <p14:creationId xmlns:p14="http://schemas.microsoft.com/office/powerpoint/2010/main" val="3966532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2CA7D-05B2-FA28-65AA-E5DA5D9662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A500C4-3B94-D606-8C4B-B2214EAB0D82}"/>
              </a:ext>
            </a:extLst>
          </p:cNvPr>
          <p:cNvSpPr txBox="1"/>
          <p:nvPr/>
        </p:nvSpPr>
        <p:spPr>
          <a:xfrm>
            <a:off x="468000" y="323925"/>
            <a:ext cx="11831400" cy="4935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2.力作用在“板”上（如图）</a:t>
            </a:r>
            <a:endParaRPr lang="zh-CN" altLang="en-US" dirty="0"/>
          </a:p>
        </p:txBody>
      </p:sp>
      <p:graphicFrame>
        <p:nvGraphicFramePr>
          <p:cNvPr id="3" name="表格 2">
            <a:extLst>
              <a:ext uri="{FF2B5EF4-FFF2-40B4-BE49-F238E27FC236}">
                <a16:creationId xmlns:a16="http://schemas.microsoft.com/office/drawing/2014/main" id="{B3745212-9243-23CF-B6B6-A600CE71341D}"/>
              </a:ext>
            </a:extLst>
          </p:cNvPr>
          <p:cNvGraphicFramePr>
            <a:graphicFrameLocks noGrp="1"/>
          </p:cNvGraphicFramePr>
          <p:nvPr>
            <p:extLst>
              <p:ext uri="{D42A27DB-BD31-4B8C-83A1-F6EECF244321}">
                <p14:modId xmlns:p14="http://schemas.microsoft.com/office/powerpoint/2010/main" val="302835455"/>
              </p:ext>
            </p:extLst>
          </p:nvPr>
        </p:nvGraphicFramePr>
        <p:xfrm>
          <a:off x="468000" y="935925"/>
          <a:ext cx="11268000" cy="1406778"/>
        </p:xfrm>
        <a:graphic>
          <a:graphicData uri="http://schemas.openxmlformats.org/drawingml/2006/table">
            <a:tbl>
              <a:tblPr/>
              <a:tblGrid>
                <a:gridCol w="79155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5723914">
                  <a:extLst>
                    <a:ext uri="{9D8B030D-6E8A-4147-A177-3AD203B41FA5}">
                      <a16:colId xmlns:a16="http://schemas.microsoft.com/office/drawing/2014/main" val="20002"/>
                    </a:ext>
                  </a:extLst>
                </a:gridCol>
              </a:tblGrid>
              <a:tr h="396112">
                <a:tc>
                  <a:txBody>
                    <a:bodyPr/>
                    <a:lstStyle/>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条件</a:t>
                      </a:r>
                    </a:p>
                  </a:txBody>
                  <a:tcPr marL="45720" marR="45720" anchor="ctr"/>
                </a:tc>
                <a:tc>
                  <a:txBody>
                    <a:bodyPr/>
                    <a:lstStyle/>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水平面光滑:</a:t>
                      </a:r>
                      <a:r>
                        <a:rPr lang="zh-CN" altLang="en-US" sz="1600" i="1" kern="0" dirty="0">
                          <a:solidFill>
                            <a:srgbClr val="000000"/>
                          </a:solidFill>
                          <a:latin typeface="Times New Roman" panose="02020603050405020304" pitchFamily="65" charset="-122"/>
                          <a:ea typeface="华文细黑" panose="02010600040101010101" pitchFamily="65" charset="-122"/>
                        </a:rPr>
                        <a:t>μ</a:t>
                      </a:r>
                      <a:r>
                        <a:rPr lang="zh-CN" altLang="en-US" sz="1600" kern="0" dirty="0">
                          <a:solidFill>
                            <a:srgbClr val="000000"/>
                          </a:solidFill>
                          <a:latin typeface="黑体" panose="02010609060101010101" pitchFamily="65" charset="-122"/>
                          <a:ea typeface="华文细黑" panose="02010600040101010101" pitchFamily="65" charset="-122"/>
                        </a:rPr>
                        <a:t>≠</a:t>
                      </a:r>
                      <a:r>
                        <a:rPr lang="zh-CN" altLang="en-US" sz="1600" kern="0" dirty="0">
                          <a:solidFill>
                            <a:srgbClr val="000000"/>
                          </a:solidFill>
                          <a:latin typeface="Times New Roman" panose="02020603050405020304" pitchFamily="65" charset="-122"/>
                          <a:ea typeface="华文细黑" panose="02010600040101010101" pitchFamily="65" charset="-122"/>
                        </a:rPr>
                        <a:t>0,</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'=0</a:t>
                      </a:r>
                    </a:p>
                  </a:txBody>
                  <a:tcPr marL="45720" marR="45720"/>
                </a:tc>
                <a:tc>
                  <a:txBody>
                    <a:bodyPr/>
                    <a:lstStyle/>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水平面粗糙:</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黑体" panose="02010609060101010101" pitchFamily="65" charset="-122"/>
                          <a:ea typeface="华文细黑" panose="02010600040101010101" pitchFamily="65" charset="-122"/>
                        </a:rPr>
                        <a:t>≠</a:t>
                      </a:r>
                      <a:r>
                        <a:rPr lang="zh-CN" altLang="en-US" sz="1600" kern="0" dirty="0">
                          <a:solidFill>
                            <a:srgbClr val="000000"/>
                          </a:solidFill>
                          <a:latin typeface="Times New Roman" panose="02020603050405020304" pitchFamily="65" charset="-122"/>
                          <a:ea typeface="华文细黑" panose="02010600040101010101" pitchFamily="65" charset="-122"/>
                        </a:rPr>
                        <a:t>0,</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kern="0" dirty="0">
                          <a:solidFill>
                            <a:srgbClr val="000000"/>
                          </a:solidFill>
                          <a:latin typeface="黑体" panose="02010609060101010101" pitchFamily="65" charset="-122"/>
                          <a:ea typeface="华文细黑" panose="02010600040101010101" pitchFamily="65" charset="-122"/>
                        </a:rPr>
                        <a:t>≠</a:t>
                      </a:r>
                      <a:r>
                        <a:rPr lang="zh-CN" altLang="en-US" sz="1600" kern="0" dirty="0">
                          <a:solidFill>
                            <a:srgbClr val="000000"/>
                          </a:solidFill>
                          <a:latin typeface="Times New Roman" panose="02020603050405020304" pitchFamily="65" charset="-122"/>
                          <a:ea typeface="华文细黑" panose="02010600040101010101" pitchFamily="65" charset="-122"/>
                        </a:rPr>
                        <a:t>0</a:t>
                      </a:r>
                      <a:endParaRPr lang="zh-CN" altLang="en-US" sz="1600" i="1" kern="0" dirty="0">
                        <a:solidFill>
                          <a:srgbClr val="000000"/>
                        </a:solidFill>
                        <a:latin typeface="Times New Roman" panose="02020603050405020304" pitchFamily="65" charset="-122"/>
                        <a:ea typeface="华文细黑" panose="02010600040101010101" pitchFamily="65" charset="-122"/>
                        <a:cs typeface="+mn-cs"/>
                      </a:endParaRPr>
                    </a:p>
                  </a:txBody>
                  <a:tcPr marL="45720" marR="45720"/>
                </a:tc>
                <a:extLst>
                  <a:ext uri="{0D108BD9-81ED-4DB2-BD59-A6C34878D82A}">
                    <a16:rowId xmlns:a16="http://schemas.microsoft.com/office/drawing/2014/main" val="10001"/>
                  </a:ext>
                </a:extLst>
              </a:tr>
              <a:tr h="1008112">
                <a:tc>
                  <a:txBody>
                    <a:bodyPr/>
                    <a:lstStyle/>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相对静止过程</a:t>
                      </a:r>
                    </a:p>
                  </a:txBody>
                  <a:tcPr marL="45720" marR="45720"/>
                </a:tc>
                <a:tc>
                  <a:txBody>
                    <a:bodyPr/>
                    <a:lstStyle/>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①“板块”对地静止:对整体有</a:t>
                      </a:r>
                      <a:r>
                        <a:rPr lang="zh-CN" altLang="en-US" sz="1600" i="1" kern="0" dirty="0">
                          <a:solidFill>
                            <a:srgbClr val="000000"/>
                          </a:solidFill>
                          <a:latin typeface="Times New Roman" panose="02020603050405020304" pitchFamily="65" charset="-122"/>
                          <a:ea typeface="华文细黑" panose="02010600040101010101" pitchFamily="65" charset="-122"/>
                        </a:rPr>
                        <a:t>F</a:t>
                      </a:r>
                      <a:r>
                        <a:rPr lang="zh-CN" altLang="en-US" sz="1600" kern="0" dirty="0">
                          <a:solidFill>
                            <a:srgbClr val="000000"/>
                          </a:solidFill>
                          <a:latin typeface="Times New Roman" panose="02020603050405020304" pitchFamily="65" charset="-122"/>
                          <a:ea typeface="华文细黑" panose="02010600040101010101" pitchFamily="65" charset="-122"/>
                        </a:rPr>
                        <a:t>=0</a:t>
                      </a:r>
                    </a:p>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②“板块”相对静止, 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a:t>
                      </a:r>
                    </a:p>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         </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p>
                  </a:txBody>
                  <a:tcPr marL="45720" marR="45720"/>
                </a:tc>
                <a:tc>
                  <a:txBody>
                    <a:bodyPr/>
                    <a:lstStyle/>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①“板块”相对地面静止:对整体有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kern="0" baseline="-15000" dirty="0">
                          <a:solidFill>
                            <a:srgbClr val="000000"/>
                          </a:solidFill>
                          <a:latin typeface="Times New Roman" panose="02020603050405020304" pitchFamily="65" charset="-122"/>
                          <a:ea typeface="华文细黑" panose="02010600040101010101" pitchFamily="65" charset="-122"/>
                        </a:rPr>
                        <a:t>地静</a:t>
                      </a:r>
                    </a:p>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②“板块”相对静止, 对整体有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a:t>
                      </a:r>
                    </a:p>
                    <a:p>
                      <a:pPr eaLnBrk="0" latinLnBrk="1" hangingPunct="0">
                        <a:lnSpc>
                          <a:spcPct val="13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rPr>
                        <a:t>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rPr>
                        <a:t>ma         </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kern="0" baseline="-15000" dirty="0">
                          <a:solidFill>
                            <a:srgbClr val="000000"/>
                          </a:solidFill>
                          <a:latin typeface="Times New Roman" panose="02020603050405020304" pitchFamily="65" charset="-122"/>
                          <a:ea typeface="华文细黑" panose="02010600040101010101" pitchFamily="65" charset="-122"/>
                        </a:rPr>
                        <a:t>静</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p>
                  </a:txBody>
                  <a:tcPr marL="45720" marR="45720"/>
                </a:tc>
                <a:extLst>
                  <a:ext uri="{0D108BD9-81ED-4DB2-BD59-A6C34878D82A}">
                    <a16:rowId xmlns:a16="http://schemas.microsoft.com/office/drawing/2014/main" val="10002"/>
                  </a:ext>
                </a:extLst>
              </a:tr>
            </a:tbl>
          </a:graphicData>
        </a:graphic>
      </p:graphicFrame>
      <p:pic>
        <p:nvPicPr>
          <p:cNvPr id="4" name="图片 3" descr="textimage73.jpeg">
            <a:extLst>
              <a:ext uri="{FF2B5EF4-FFF2-40B4-BE49-F238E27FC236}">
                <a16:creationId xmlns:a16="http://schemas.microsoft.com/office/drawing/2014/main" id="{E1D3C617-99A1-80C6-629D-4CAB6DC587A8}"/>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7812286" y="124999"/>
            <a:ext cx="3096344" cy="854961"/>
          </a:xfrm>
          <a:prstGeom prst="rect">
            <a:avLst/>
          </a:prstGeom>
        </p:spPr>
      </p:pic>
      <p:graphicFrame>
        <p:nvGraphicFramePr>
          <p:cNvPr id="5" name="表格 2">
            <a:extLst>
              <a:ext uri="{FF2B5EF4-FFF2-40B4-BE49-F238E27FC236}">
                <a16:creationId xmlns:a16="http://schemas.microsoft.com/office/drawing/2014/main" id="{6640F67A-DE0A-0A33-DA99-DA8C9456AD65}"/>
              </a:ext>
            </a:extLst>
          </p:cNvPr>
          <p:cNvGraphicFramePr>
            <a:graphicFrameLocks noGrp="1"/>
          </p:cNvGraphicFramePr>
          <p:nvPr>
            <p:extLst>
              <p:ext uri="{D42A27DB-BD31-4B8C-83A1-F6EECF244321}">
                <p14:modId xmlns:p14="http://schemas.microsoft.com/office/powerpoint/2010/main" val="1687112527"/>
              </p:ext>
            </p:extLst>
          </p:nvPr>
        </p:nvGraphicFramePr>
        <p:xfrm>
          <a:off x="468000" y="2337299"/>
          <a:ext cx="11268000" cy="3921558"/>
        </p:xfrm>
        <a:graphic>
          <a:graphicData uri="http://schemas.openxmlformats.org/drawingml/2006/table">
            <a:tbl>
              <a:tblPr/>
              <a:tblGrid>
                <a:gridCol w="79155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gridCol w="5723914">
                  <a:extLst>
                    <a:ext uri="{9D8B030D-6E8A-4147-A177-3AD203B41FA5}">
                      <a16:colId xmlns:a16="http://schemas.microsoft.com/office/drawing/2014/main" val="20002"/>
                    </a:ext>
                  </a:extLst>
                </a:gridCol>
              </a:tblGrid>
              <a:tr h="1130165">
                <a:tc>
                  <a:txBody>
                    <a:bodyPr/>
                    <a:lstStyle/>
                    <a:p>
                      <a:pPr algn="ct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临界</a:t>
                      </a:r>
                      <a:endParaRPr lang="en-US" altLang="zh-CN" sz="1600" kern="0" dirty="0">
                        <a:solidFill>
                          <a:srgbClr val="000000"/>
                        </a:solidFill>
                        <a:latin typeface="Times New Roman" panose="02020603050405020304" pitchFamily="65" charset="-122"/>
                        <a:ea typeface="华文细黑" panose="02010600040101010101" pitchFamily="65" charset="-122"/>
                      </a:endParaRPr>
                    </a:p>
                    <a:p>
                      <a:pPr algn="ct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条件  </a:t>
                      </a:r>
                    </a:p>
                  </a:txBody>
                  <a:tcPr marL="45720" marR="45720" anchor="ctr"/>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①“板块”对地滑动的临界条件: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rPr>
                        <a:t>F</a:t>
                      </a:r>
                      <a:r>
                        <a:rPr lang="zh-CN" altLang="en-US" sz="1600" kern="0" dirty="0">
                          <a:solidFill>
                            <a:srgbClr val="000000"/>
                          </a:solidFill>
                          <a:latin typeface="Times New Roman" panose="02020603050405020304" pitchFamily="65" charset="-122"/>
                          <a:ea typeface="华文细黑" panose="02010600040101010101" pitchFamily="65" charset="-122"/>
                        </a:rPr>
                        <a:t>=0</a:t>
                      </a: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i="1" kern="0" baseline="-15000" dirty="0">
                          <a:solidFill>
                            <a:srgbClr val="000000"/>
                          </a:solidFill>
                          <a:latin typeface="Times New Roman" panose="02020603050405020304" pitchFamily="65" charset="-122"/>
                          <a:ea typeface="华文细黑" panose="02010600040101010101" pitchFamily="65" charset="-122"/>
                        </a:rPr>
                        <a:t>max</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a:t>
                      </a:r>
                      <a:r>
                        <a:rPr lang="zh-CN" altLang="en-US" sz="1600" kern="0" dirty="0">
                          <a:solidFill>
                            <a:srgbClr val="000000"/>
                          </a:solidFill>
                          <a:latin typeface="Times New Roman" panose="02020603050405020304" pitchFamily="65" charset="-122"/>
                          <a:ea typeface="华文细黑" panose="02010600040101010101" pitchFamily="65" charset="-122"/>
                        </a:rPr>
                        <a:t>,</a:t>
                      </a:r>
                      <a:endParaRPr lang="en-US" altLang="zh-CN" sz="16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此时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600" kern="0" baseline="-15000" dirty="0">
                          <a:solidFill>
                            <a:srgbClr val="000000"/>
                          </a:solidFill>
                          <a:latin typeface="Times New Roman" panose="02020603050405020304" pitchFamily="65" charset="-122"/>
                          <a:ea typeface="华文细黑" panose="02010600040101010101" pitchFamily="65" charset="-122"/>
                        </a:rPr>
                        <a:t>临界</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μg</a:t>
                      </a:r>
                      <a:r>
                        <a:rPr lang="zh-CN" altLang="en-US" sz="1600" kern="0" dirty="0">
                          <a:solidFill>
                            <a:srgbClr val="000000"/>
                          </a:solidFill>
                          <a:latin typeface="Times New Roman" panose="02020603050405020304" pitchFamily="65" charset="-122"/>
                          <a:ea typeface="华文细黑" panose="02010600040101010101" pitchFamily="65" charset="-122"/>
                        </a:rPr>
                        <a:t>,外力</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)g</a:t>
                      </a: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①“板块”对地滑动的临界条件: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a:t>
                      </a:r>
                      <a:r>
                        <a:rPr lang="zh-CN" altLang="en-US" sz="1600" i="0" kern="0" baseline="-15000" dirty="0">
                          <a:solidFill>
                            <a:srgbClr val="000000"/>
                          </a:solidFill>
                          <a:latin typeface="Times New Roman" panose="02020603050405020304" pitchFamily="65" charset="-122"/>
                          <a:ea typeface="华文细黑" panose="02010600040101010101" pitchFamily="65" charset="-122"/>
                        </a:rPr>
                        <a:t>地</a:t>
                      </a:r>
                      <a:r>
                        <a:rPr lang="zh-CN" altLang="en-US" sz="1600" i="1" kern="0" baseline="-15000" dirty="0">
                          <a:solidFill>
                            <a:srgbClr val="000000"/>
                          </a:solidFill>
                          <a:latin typeface="Times New Roman" panose="02020603050405020304" pitchFamily="65" charset="-122"/>
                          <a:ea typeface="华文细黑" panose="02010600040101010101" pitchFamily="65" charset="-122"/>
                        </a:rPr>
                        <a:t>max</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)g</a:t>
                      </a: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②“板块”相对滑动的临界条件: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i="1" kern="0" baseline="-15000" dirty="0">
                          <a:solidFill>
                            <a:srgbClr val="000000"/>
                          </a:solidFill>
                          <a:latin typeface="Times New Roman" panose="02020603050405020304" pitchFamily="65" charset="-122"/>
                          <a:ea typeface="华文细黑" panose="02010600040101010101" pitchFamily="65" charset="-122"/>
                        </a:rPr>
                        <a:t>max</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a:t>
                      </a:r>
                      <a:r>
                        <a:rPr lang="zh-CN" altLang="en-US" sz="1600" kern="0" dirty="0">
                          <a:solidFill>
                            <a:srgbClr val="000000"/>
                          </a:solidFill>
                          <a:latin typeface="Times New Roman" panose="02020603050405020304" pitchFamily="65" charset="-122"/>
                          <a:ea typeface="华文细黑" panose="02010600040101010101" pitchFamily="65" charset="-122"/>
                        </a:rPr>
                        <a:t>,</a:t>
                      </a:r>
                      <a:endParaRPr lang="en-US" altLang="zh-CN" sz="160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此时</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1600" kern="0" baseline="-15000" dirty="0">
                          <a:solidFill>
                            <a:srgbClr val="000000"/>
                          </a:solidFill>
                          <a:latin typeface="Times New Roman" panose="02020603050405020304" pitchFamily="65" charset="-122"/>
                          <a:ea typeface="华文细黑" panose="02010600040101010101" pitchFamily="65" charset="-122"/>
                        </a:rPr>
                        <a:t>临界</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μg</a:t>
                      </a:r>
                      <a:r>
                        <a:rPr lang="zh-CN" altLang="en-US" sz="1600" kern="0" dirty="0">
                          <a:solidFill>
                            <a:srgbClr val="000000"/>
                          </a:solidFill>
                          <a:latin typeface="Times New Roman" panose="02020603050405020304" pitchFamily="65" charset="-122"/>
                          <a:ea typeface="华文细黑" panose="02010600040101010101" pitchFamily="65" charset="-122"/>
                        </a:rPr>
                        <a:t>,外力</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F=F</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)g</a:t>
                      </a:r>
                    </a:p>
                  </a:txBody>
                  <a:tcPr marL="45720" marR="45720"/>
                </a:tc>
                <a:extLst>
                  <a:ext uri="{0D108BD9-81ED-4DB2-BD59-A6C34878D82A}">
                    <a16:rowId xmlns:a16="http://schemas.microsoft.com/office/drawing/2014/main" val="10000"/>
                  </a:ext>
                </a:extLst>
              </a:tr>
              <a:tr h="598027">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相对滑动过程</a:t>
                      </a:r>
                    </a:p>
                  </a:txBody>
                  <a:tcPr marL="45720" marR="45720"/>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μmg=ma</a:t>
                      </a:r>
                      <a:r>
                        <a:rPr lang="zh-CN" altLang="en-US" sz="1600" kern="0" baseline="-15000" dirty="0">
                          <a:solidFill>
                            <a:srgbClr val="000000"/>
                          </a:solidFill>
                          <a:latin typeface="Times New Roman" panose="02020603050405020304" pitchFamily="65" charset="-122"/>
                          <a:ea typeface="华文细黑" panose="02010600040101010101" pitchFamily="65" charset="-122"/>
                        </a:rPr>
                        <a:t>1      </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F-μmg=Ma</a:t>
                      </a:r>
                      <a:r>
                        <a:rPr lang="zh-CN" altLang="en-US" sz="1600" kern="0" baseline="-15000" dirty="0">
                          <a:solidFill>
                            <a:srgbClr val="000000"/>
                          </a:solidFill>
                          <a:latin typeface="Times New Roman" panose="02020603050405020304" pitchFamily="65" charset="-122"/>
                          <a:ea typeface="华文细黑" panose="02010600040101010101" pitchFamily="65" charset="-122"/>
                        </a:rPr>
                        <a:t>2</a:t>
                      </a:r>
                    </a:p>
                  </a:txBody>
                  <a:tcPr marL="45720" marR="45720" anchor="ctr"/>
                </a:tc>
                <a:tc>
                  <a:txBody>
                    <a:bodyPr/>
                    <a:lstStyle/>
                    <a:p>
                      <a:pPr eaLnBrk="0" latinLnBrk="1" hangingPunct="0">
                        <a:lnSpc>
                          <a:spcPct val="150000"/>
                        </a:lnSpc>
                        <a:spcBef>
                          <a:spcPts val="0"/>
                        </a:spcBef>
                      </a:pPr>
                      <a:r>
                        <a:rPr lang="zh-CN" altLang="en-US" sz="1600" kern="0" dirty="0">
                          <a:solidFill>
                            <a:srgbClr val="000000"/>
                          </a:solidFill>
                          <a:latin typeface="Times New Roman" panose="02020603050405020304" pitchFamily="65" charset="-122"/>
                          <a:ea typeface="华文细黑" panose="02010600040101010101" pitchFamily="65" charset="-122"/>
                        </a:rPr>
                        <a:t>对“块”有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μmg=ma</a:t>
                      </a:r>
                      <a:r>
                        <a:rPr lang="zh-CN" altLang="en-US" sz="1600" kern="0" baseline="-15000" dirty="0">
                          <a:solidFill>
                            <a:srgbClr val="000000"/>
                          </a:solidFill>
                          <a:latin typeface="Times New Roman" panose="02020603050405020304" pitchFamily="65" charset="-122"/>
                          <a:ea typeface="华文细黑" panose="02010600040101010101" pitchFamily="65" charset="-122"/>
                        </a:rPr>
                        <a:t>1   </a:t>
                      </a:r>
                      <a:r>
                        <a:rPr lang="zh-CN" altLang="en-US" sz="1600" kern="0" dirty="0">
                          <a:solidFill>
                            <a:srgbClr val="000000"/>
                          </a:solidFill>
                          <a:latin typeface="Times New Roman" panose="02020603050405020304" pitchFamily="65" charset="-122"/>
                          <a:ea typeface="华文细黑" panose="02010600040101010101" pitchFamily="65" charset="-122"/>
                        </a:rPr>
                        <a:t>对“板”有</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F-μmg-μ</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t>
                      </a:r>
                      <a:r>
                        <a:rPr lang="zh-CN" altLang="en-US" sz="1600" kern="0" dirty="0">
                          <a:solidFill>
                            <a:srgbClr val="000000"/>
                          </a:solidFill>
                          <a:latin typeface="Times New Roman" panose="02020603050405020304" pitchFamily="65" charset="-122"/>
                          <a:ea typeface="华文细黑" panose="02010600040101010101" pitchFamily="65" charset="-122"/>
                        </a:rPr>
                        <a:t>)g=</a:t>
                      </a:r>
                      <a:r>
                        <a:rPr lang="zh-CN" altLang="en-US" sz="1600" i="1" kern="0" dirty="0">
                          <a:solidFill>
                            <a:srgbClr val="000000"/>
                          </a:solidFill>
                          <a:latin typeface="Times New Roman" panose="02020603050405020304" pitchFamily="65" charset="-122"/>
                          <a:ea typeface="华文细黑" panose="02010600040101010101" pitchFamily="65" charset="-122"/>
                          <a:cs typeface="+mn-cs"/>
                        </a:rPr>
                        <a:t>Ma</a:t>
                      </a:r>
                      <a:r>
                        <a:rPr lang="zh-CN" altLang="en-US" sz="1600" kern="0" baseline="-15000" dirty="0">
                          <a:solidFill>
                            <a:srgbClr val="000000"/>
                          </a:solidFill>
                          <a:latin typeface="Times New Roman" panose="02020603050405020304" pitchFamily="65" charset="-122"/>
                          <a:ea typeface="华文细黑" panose="02010600040101010101" pitchFamily="65" charset="-122"/>
                        </a:rPr>
                        <a:t>2</a:t>
                      </a:r>
                    </a:p>
                  </a:txBody>
                  <a:tcPr marL="45720" marR="45720" anchor="ctr"/>
                </a:tc>
                <a:extLst>
                  <a:ext uri="{0D108BD9-81ED-4DB2-BD59-A6C34878D82A}">
                    <a16:rowId xmlns:a16="http://schemas.microsoft.com/office/drawing/2014/main" val="10001"/>
                  </a:ext>
                </a:extLst>
              </a:tr>
              <a:tr h="1997762">
                <a:tc>
                  <a:txBody>
                    <a:bodyPr/>
                    <a:lstStyle/>
                    <a:p>
                      <a:pPr eaLnBrk="0" latinLnBrk="1" hangingPunct="0">
                        <a:lnSpc>
                          <a:spcPct val="150000"/>
                        </a:lnSpc>
                        <a:spcBef>
                          <a:spcPts val="0"/>
                        </a:spcBef>
                      </a:pPr>
                      <a:r>
                        <a:rPr lang="zh-CN" altLang="en-US" sz="1600" i="1" kern="0" dirty="0">
                          <a:solidFill>
                            <a:srgbClr val="000000"/>
                          </a:solidFill>
                          <a:latin typeface="Times New Roman" panose="02020603050405020304" pitchFamily="65" charset="-122"/>
                          <a:ea typeface="华文细黑" panose="02010600040101010101" pitchFamily="65" charset="-122"/>
                          <a:cs typeface="+mn-cs"/>
                        </a:rPr>
                        <a:t>a-F</a:t>
                      </a:r>
                      <a:r>
                        <a:rPr lang="zh-CN" altLang="en-US" sz="1600" kern="0" dirty="0">
                          <a:solidFill>
                            <a:srgbClr val="000000"/>
                          </a:solidFill>
                          <a:latin typeface="Times New Roman" panose="02020603050405020304" pitchFamily="65" charset="-122"/>
                          <a:ea typeface="华文细黑" panose="02010600040101010101" pitchFamily="65" charset="-122"/>
                        </a:rPr>
                        <a:t>图像</a:t>
                      </a:r>
                    </a:p>
                  </a:txBody>
                  <a:tcPr marL="45720" marR="45720" anchor="ctr"/>
                </a:tc>
                <a:tc>
                  <a:txBody>
                    <a:bodyPr/>
                    <a:lstStyle/>
                    <a:p>
                      <a:pPr eaLnBrk="0" latinLnBrk="1" hangingPunct="0">
                        <a:lnSpc>
                          <a:spcPct val="150000"/>
                        </a:lnSpc>
                        <a:spcBef>
                          <a:spcPts val="0"/>
                        </a:spcBef>
                      </a:pPr>
                      <a:r>
                        <a:rPr lang="zh-CN" altLang="en-US" sz="1600" kern="0" spc="19058"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1600" kern="0" spc="22718"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2"/>
                  </a:ext>
                </a:extLst>
              </a:tr>
            </a:tbl>
          </a:graphicData>
        </a:graphic>
      </p:graphicFrame>
      <p:pic>
        <p:nvPicPr>
          <p:cNvPr id="7" name="图片 3" descr="textimage74.jpeg">
            <a:extLst>
              <a:ext uri="{FF2B5EF4-FFF2-40B4-BE49-F238E27FC236}">
                <a16:creationId xmlns:a16="http://schemas.microsoft.com/office/drawing/2014/main" id="{41A4A27D-D4A2-BD8A-6580-CEFEA5C24F72}"/>
              </a:ext>
            </a:extLst>
          </p:cNvPr>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339678" y="4388645"/>
            <a:ext cx="2305629" cy="1732632"/>
          </a:xfrm>
          <a:prstGeom prst="rect">
            <a:avLst/>
          </a:prstGeom>
        </p:spPr>
      </p:pic>
      <p:pic>
        <p:nvPicPr>
          <p:cNvPr id="8" name="图片 4" descr="textimage75.jpeg">
            <a:extLst>
              <a:ext uri="{FF2B5EF4-FFF2-40B4-BE49-F238E27FC236}">
                <a16:creationId xmlns:a16="http://schemas.microsoft.com/office/drawing/2014/main" id="{13B1158E-8F2F-3112-F10E-6EE8008DDF72}"/>
              </a:ext>
            </a:extLst>
          </p:cNvPr>
          <p:cNvPicPr>
            <a:picLocks noChangeAspect="1"/>
          </p:cNvPicPr>
          <p:nvPr/>
        </p:nvPicPr>
        <p:blipFill>
          <a:blip r:embed="rId5"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996322" y="4388644"/>
            <a:ext cx="2832188" cy="1732633"/>
          </a:xfrm>
          <a:prstGeom prst="rect">
            <a:avLst/>
          </a:prstGeom>
        </p:spPr>
      </p:pic>
    </p:spTree>
    <p:extLst>
      <p:ext uri="{BB962C8B-B14F-4D97-AF65-F5344CB8AC3E}">
        <p14:creationId xmlns:p14="http://schemas.microsoft.com/office/powerpoint/2010/main" val="3526876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7510" y="611957"/>
            <a:ext cx="10513168" cy="388035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华文细黑" panose="02010600040101010101" pitchFamily="65" charset="-122"/>
                <a:ea typeface="华文细黑" panose="02010600040101010101" pitchFamily="65" charset="-122"/>
              </a:rPr>
              <a:t>斜面上的滑块-木板模型的解题关键</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(1)斜面上的滑块-木板模型的复杂性主要来源于滑块和木板的多过程运动分析及关键状态的受力分析,要注意方法的选取。</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(2)判断滑块和木板能否相对静止利用假设法和整体隔离的方法,而出现相对运动时要通过牛顿运动定律和运动学公式计算是否出现共速和有无滑离的情形。</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(3)以时间为轴线画出过程示意图逐步分析。</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61642"/>
            <a:ext cx="6599869"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探究加速度与物体受力、物体质量的关系</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7941"/>
            <a:ext cx="11831400" cy="4486613"/>
          </a:xfrm>
          <a:prstGeom prst="rect">
            <a:avLst/>
          </a:prstGeom>
          <a:noFill/>
        </p:spPr>
        <p:txBody>
          <a:bodyPr wrap="square" lIns="0" tIns="0" rIns="0" bIns="0" rtlCol="0">
            <a:spAutoFit/>
          </a:bodyPr>
          <a:lstStyle/>
          <a:p>
            <a:pPr eaLnBrk="0" latinLnBrk="1" hangingPunct="0">
              <a:lnSpc>
                <a:spcPct val="150000"/>
              </a:lnSpc>
              <a:spcBef>
                <a:spcPts val="4225"/>
              </a:spcBef>
            </a:pPr>
            <a:r>
              <a:rPr lang="zh-CN" altLang="en-US"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一、实验原理及装置图</a:t>
            </a:r>
            <a:endParaRPr lang="en-US" altLang="zh-CN"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eaLnBrk="0" latinLnBrk="1" hangingPunct="0">
              <a:lnSpc>
                <a:spcPct val="150000"/>
              </a:lnSpc>
              <a:spcBef>
                <a:spcPts val="4225"/>
              </a:spcBef>
            </a:pPr>
            <a:endParaRPr lang="en-US" altLang="zh-CN" sz="241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eaLnBrk="0" latinLnBrk="1" hangingPunct="0">
              <a:lnSpc>
                <a:spcPct val="150000"/>
              </a:lnSpc>
              <a:spcBef>
                <a:spcPts val="4225"/>
              </a:spcBef>
            </a:pPr>
            <a:endParaRPr lang="zh-CN" altLang="en-US" sz="2800" b="1" dirty="0">
              <a:latin typeface="Times New Roman" panose="02020603050405020304" pitchFamily="18" charset="0"/>
              <a:cs typeface="Times New Roman" panose="02020603050405020304" pitchFamily="18" charset="0"/>
            </a:endParaRPr>
          </a:p>
          <a:p>
            <a:pPr marL="0" indent="0" eaLnBrk="0" latinLnBrk="1" hangingPunct="0">
              <a:lnSpc>
                <a:spcPct val="150000"/>
              </a:lnSpc>
              <a:spcBef>
                <a:spcPts val="4225"/>
              </a:spcBef>
              <a:buNone/>
            </a:pP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实验装置如图所示,用</a:t>
            </a:r>
            <a:r>
              <a:rPr lang="zh-CN" altLang="en-US" sz="2410" u="sng"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控制变量法</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先保持</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不变,探究</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和</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的关系,再保持</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不变,探究</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和</a:t>
            </a:r>
            <a:r>
              <a:rPr lang="zh-CN" altLang="en-US" sz="2410" i="1"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F</a:t>
            </a:r>
            <a:r>
              <a:rPr lang="zh-CN" altLang="en-US" sz="2410" u="sng"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的关系</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。加速度可以根据纸带上打出的点测量,</a:t>
            </a:r>
            <a:r>
              <a:rPr lang="zh-CN" altLang="en-US" sz="2410" kern="0" dirty="0">
                <a:solidFill>
                  <a:srgbClr val="C00000"/>
                </a:solidFill>
                <a:latin typeface="Times New Roman" panose="02020603050405020304" pitchFamily="18" charset="0"/>
                <a:ea typeface="华文细黑" panose="02010600040101010101" pitchFamily="65" charset="-122"/>
                <a:cs typeface="Times New Roman" panose="02020603050405020304" pitchFamily="18" charset="0"/>
              </a:rPr>
              <a:t>拉力近似等于槽码的重力</a:t>
            </a:r>
            <a:r>
              <a:rPr lang="zh-CN" altLang="en-US" sz="2410" kern="0" dirty="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pic>
        <p:nvPicPr>
          <p:cNvPr id="3" name="图片 3" descr="textimage78.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275782" y="1295994"/>
            <a:ext cx="4655168" cy="246817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2955" y="251917"/>
            <a:ext cx="11337763" cy="4337278"/>
          </a:xfrm>
          <a:prstGeom prst="rect">
            <a:avLst/>
          </a:prstGeom>
          <a:noFill/>
        </p:spPr>
        <p:txBody>
          <a:bodyPr wrap="square" lIns="0" tIns="0" rIns="0" bIns="0" rtlCol="0">
            <a:spAutoFit/>
          </a:bodyPr>
          <a:lstStyle/>
          <a:p>
            <a:pPr eaLnBrk="0" latinLnBrk="1" hangingPunct="0">
              <a:lnSpc>
                <a:spcPct val="13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二、操作要领及注意事项</a:t>
            </a:r>
            <a:endParaRPr lang="zh-CN" altLang="en-US" sz="2800" b="1"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如何平衡阻力:按图安装实验器材,</a:t>
            </a:r>
            <a:r>
              <a:rPr lang="zh-CN" altLang="en-US" sz="2410" kern="0" dirty="0">
                <a:solidFill>
                  <a:srgbClr val="C00000"/>
                </a:solidFill>
                <a:latin typeface="Times New Roman" panose="02020603050405020304" pitchFamily="65" charset="-122"/>
                <a:ea typeface="华文细黑" panose="02010600040101010101" pitchFamily="65" charset="-122"/>
              </a:rPr>
              <a:t>先不挂槽码</a:t>
            </a:r>
            <a:r>
              <a:rPr lang="zh-CN" altLang="en-US" sz="2410" kern="0" dirty="0">
                <a:solidFill>
                  <a:srgbClr val="000000"/>
                </a:solidFill>
                <a:latin typeface="Times New Roman" panose="02020603050405020304" pitchFamily="65" charset="-122"/>
                <a:ea typeface="华文细黑" panose="02010600040101010101" pitchFamily="65" charset="-122"/>
              </a:rPr>
              <a:t>,给小车一初速度,若小车恰好能做匀速直线运动(纸带点迹分布均匀),则说明平衡了小车受的阻力。实验过程中要求细线与长木板平行,不用重复进行平衡阻力。</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槽码和小车的质量应满足什么关系:由于本实验中把槽码的总重力大小</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看成小车受到的拉力大小</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,所以需要使</a:t>
            </a:r>
            <a:r>
              <a:rPr lang="zh-CN" altLang="en-US" sz="2410" kern="0" dirty="0">
                <a:solidFill>
                  <a:srgbClr val="C00000"/>
                </a:solidFill>
                <a:latin typeface="Times New Roman" panose="02020603050405020304" pitchFamily="65" charset="-122"/>
                <a:ea typeface="华文细黑" panose="02010600040101010101" pitchFamily="65" charset="-122"/>
              </a:rPr>
              <a:t>槽码的质量远小于小车的质量</a:t>
            </a:r>
            <a:r>
              <a:rPr lang="zh-CN" altLang="en-US" sz="2410" kern="0" dirty="0">
                <a:solidFill>
                  <a:srgbClr val="000000"/>
                </a:solidFill>
                <a:latin typeface="Times New Roman" panose="02020603050405020304" pitchFamily="65" charset="-122"/>
                <a:ea typeface="华文细黑" panose="02010600040101010101" pitchFamily="65" charset="-122"/>
              </a:rPr>
              <a:t>(若使用力传感器测拉力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或以小车和槽码整体为研究对象,则无需满足此要求)。</a:t>
            </a:r>
            <a:endParaRPr lang="zh-CN" altLang="en-US" dirty="0"/>
          </a:p>
          <a:p>
            <a:pPr marL="0" indent="0" eaLnBrk="0" latinLnBrk="1" hangingPunct="0">
              <a:lnSpc>
                <a:spcPct val="13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实验操作时需要注意哪些细节:改变拉力或小车质量后,每次开始时小车应尽量靠近打点计时器,</a:t>
            </a:r>
            <a:r>
              <a:rPr lang="zh-CN" altLang="en-US" sz="2410" u="sng" kern="0" dirty="0">
                <a:solidFill>
                  <a:srgbClr val="C00000"/>
                </a:solidFill>
                <a:latin typeface="Times New Roman" panose="02020603050405020304" pitchFamily="65" charset="-122"/>
                <a:ea typeface="华文细黑" panose="02010600040101010101" pitchFamily="65" charset="-122"/>
              </a:rPr>
              <a:t>先接通电源,后释放小车</a:t>
            </a:r>
            <a:r>
              <a:rPr lang="zh-CN" altLang="en-US" sz="2410" u="sng" kern="0" dirty="0">
                <a:solidFill>
                  <a:srgbClr val="000000"/>
                </a:solidFill>
                <a:latin typeface="Times New Roman" panose="02020603050405020304" pitchFamily="65" charset="-122"/>
                <a:ea typeface="华文细黑" panose="02010600040101010101" pitchFamily="65" charset="-122"/>
              </a:rPr>
              <a:t>,且在小车到达滑轮前按住小车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78.jpeg">
            <a:extLst>
              <a:ext uri="{FF2B5EF4-FFF2-40B4-BE49-F238E27FC236}">
                <a16:creationId xmlns:a16="http://schemas.microsoft.com/office/drawing/2014/main" id="{26A1FDF2-F8EE-7F22-4AA2-E98BB71FFCA0}"/>
              </a:ext>
            </a:extLst>
          </p:cNvPr>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627710" y="4701875"/>
            <a:ext cx="4006261" cy="21241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51917"/>
            <a:ext cx="11831400" cy="38974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要点2　牛顿第二定律</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一、内容及表达式</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1.内容:</a:t>
            </a:r>
            <a:r>
              <a:rPr lang="zh-CN" altLang="en-US" sz="2410" u="sng" kern="0" dirty="0">
                <a:solidFill>
                  <a:srgbClr val="000000"/>
                </a:solidFill>
                <a:latin typeface="Times New Roman" panose="02020603050405020304" pitchFamily="65" charset="-122"/>
                <a:ea typeface="华文细黑" panose="02010600040101010101" pitchFamily="65" charset="-122"/>
              </a:rPr>
              <a:t>物体加速度的大小跟它受到的作用力成正比,跟它的质量成反比,加速度的方向</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跟作用力的方向相同</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2.表达式:</a:t>
            </a:r>
            <a:r>
              <a:rPr lang="zh-CN" altLang="en-US" sz="2410" i="1" u="sng" kern="0" dirty="0">
                <a:solidFill>
                  <a:srgbClr val="000000"/>
                </a:solidFill>
                <a:latin typeface="Times New Roman" panose="02020603050405020304" pitchFamily="65" charset="-122"/>
                <a:ea typeface="华文细黑" panose="02010600040101010101" pitchFamily="65" charset="-122"/>
              </a:rPr>
              <a:t>F</a:t>
            </a:r>
            <a:r>
              <a:rPr lang="zh-CN" altLang="en-US" sz="2410" u="sng" kern="0" dirty="0">
                <a:solidFill>
                  <a:srgbClr val="000000"/>
                </a:solidFill>
                <a:latin typeface="Times New Roman" panose="02020603050405020304" pitchFamily="65" charset="-122"/>
                <a:ea typeface="华文细黑" panose="02010600040101010101" pitchFamily="65" charset="-122"/>
              </a:rPr>
              <a:t>=</a:t>
            </a:r>
            <a:r>
              <a:rPr lang="zh-CN" altLang="en-US" sz="2410" i="1" u="sng" kern="0" dirty="0">
                <a:solidFill>
                  <a:srgbClr val="000000"/>
                </a:solidFill>
                <a:latin typeface="Times New Roman" panose="02020603050405020304" pitchFamily="65" charset="-122"/>
                <a:ea typeface="华文细黑" panose="02010600040101010101" pitchFamily="65" charset="-122"/>
              </a:rPr>
              <a:t>ma</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endParaRPr lang="en-US" altLang="zh-CN" sz="2410" b="1" kern="0" dirty="0">
              <a:solidFill>
                <a:srgbClr val="000000"/>
              </a:solidFill>
              <a:latin typeface="Times New Roman" panose="02020603050405020304" pitchFamily="65"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二、对牛顿第二定律的理解</a:t>
            </a:r>
            <a:endParaRPr lang="zh-CN" altLang="en-US" b="1" dirty="0"/>
          </a:p>
        </p:txBody>
      </p:sp>
      <p:pic>
        <p:nvPicPr>
          <p:cNvPr id="3" name="图片 3" descr="textimage1.jpeg"/>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tretch>
            <a:fillRect/>
          </a:stretch>
        </p:blipFill>
        <p:spPr>
          <a:xfrm>
            <a:off x="4427910" y="2077348"/>
            <a:ext cx="5616624" cy="4367257"/>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23925"/>
            <a:ext cx="11304726" cy="4449873"/>
          </a:xfrm>
          <a:prstGeom prst="rect">
            <a:avLst/>
          </a:prstGeom>
        </p:spPr>
        <p:txBody>
          <a:bodyPr wrap="square" lIns="0" tIns="0" rIns="0" bIns="0" rtlCol="0">
            <a:spAutoFit/>
          </a:bodyPr>
          <a:lstStyle/>
          <a:p>
            <a:pPr eaLnBrk="0" latinLnBrk="1" hangingPunct="0">
              <a:lnSpc>
                <a:spcPct val="150000"/>
              </a:lnSpc>
              <a:spcBef>
                <a:spcPts val="1620"/>
              </a:spcBef>
            </a:pPr>
            <a:r>
              <a:rPr lang="zh-CN" altLang="en-US" sz="2410" b="1" kern="0" dirty="0">
                <a:solidFill>
                  <a:srgbClr val="000000"/>
                </a:solidFill>
                <a:latin typeface="Times New Roman" panose="02020603050405020304" pitchFamily="65" charset="-122"/>
                <a:ea typeface="微软雅黑" panose="020B0503020204020204" pitchFamily="34" charset="-122"/>
              </a:rPr>
              <a:t>三、数据处理(如图所示)</a:t>
            </a:r>
            <a:endParaRPr lang="zh-CN" altLang="en-US" sz="2800" b="1" dirty="0"/>
          </a:p>
          <a:p>
            <a:pPr marL="0" indent="0" eaLnBrk="0" latinLnBrk="1" hangingPunct="0">
              <a:lnSpc>
                <a:spcPct val="150000"/>
              </a:lnSpc>
              <a:spcBef>
                <a:spcPts val="162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利用Δ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求加速度。</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以</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为纵坐标,</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为横坐标,根据各组数据描点连线,如果图线为一条过原点的倾斜直</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线,说明</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成正比。</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以</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为纵坐标,</a:t>
            </a:r>
            <a:r>
              <a:rPr lang="zh-CN" altLang="en-US" sz="3090" kern="0" spc="-3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为横坐标,描点连线,如果图线为过原点的倾斜直线,就能判定</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与</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成</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反比。</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图像的可能情形及对应原因</a:t>
            </a:r>
            <a:endParaRPr lang="zh-CN" altLang="en-US" dirty="0"/>
          </a:p>
        </p:txBody>
      </p:sp>
      <p:grpSp>
        <p:nvGrpSpPr>
          <p:cNvPr id="8" name="组合 7"/>
          <p:cNvGrpSpPr/>
          <p:nvPr/>
        </p:nvGrpSpPr>
        <p:grpSpPr>
          <a:xfrm>
            <a:off x="6588150" y="323925"/>
            <a:ext cx="3240360" cy="1417183"/>
            <a:chOff x="475782" y="799813"/>
            <a:chExt cx="4147518" cy="1813932"/>
          </a:xfrm>
        </p:grpSpPr>
        <p:pic>
          <p:nvPicPr>
            <p:cNvPr id="3" name="图片 3" descr="textimage79.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75782" y="799813"/>
              <a:ext cx="1898960" cy="1813932"/>
            </a:xfrm>
            <a:prstGeom prst="rect">
              <a:avLst/>
            </a:prstGeom>
          </p:spPr>
        </p:pic>
        <p:pic>
          <p:nvPicPr>
            <p:cNvPr id="4" name="图片 4" descr="textimage80.jpeg"/>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994525" y="801905"/>
              <a:ext cx="1628775" cy="1809750"/>
            </a:xfrm>
            <a:prstGeom prst="rect">
              <a:avLst/>
            </a:prstGeom>
          </p:spPr>
        </p:pic>
      </p:grpSp>
      <p:graphicFrame>
        <p:nvGraphicFramePr>
          <p:cNvPr id="6" name="对象 5"/>
          <p:cNvGraphicFramePr>
            <a:graphicFrameLocks noChangeAspect="1"/>
          </p:cNvGraphicFramePr>
          <p:nvPr/>
        </p:nvGraphicFramePr>
        <p:xfrm>
          <a:off x="2456115" y="2880170"/>
          <a:ext cx="352424" cy="657224"/>
        </p:xfrm>
        <a:graphic>
          <a:graphicData uri="http://schemas.openxmlformats.org/presentationml/2006/ole">
            <mc:AlternateContent xmlns:mc="http://schemas.openxmlformats.org/markup-compatibility/2006">
              <mc:Choice xmlns:v="urn:schemas-microsoft-com:vml" Requires="v">
                <p:oleObj name="Equation" r:id="rId5" imgW="9448800" imgH="17373600" progId="Equation.DSMT4">
                  <p:embed/>
                </p:oleObj>
              </mc:Choice>
              <mc:Fallback>
                <p:oleObj name="Equation" r:id="rId5" imgW="9448800" imgH="17373600" progId="Equation.DSMT4">
                  <p:embed/>
                  <p:pic>
                    <p:nvPicPr>
                      <p:cNvPr id="0" name="图片 45056"/>
                      <p:cNvPicPr>
                        <a:picLocks noChangeAspect="1"/>
                      </p:cNvPicPr>
                      <p:nvPr/>
                    </p:nvPicPr>
                    <p:blipFill>
                      <a:blip r:embed="rId6"/>
                      <a:stretch>
                        <a:fillRect/>
                      </a:stretch>
                    </p:blipFill>
                    <p:spPr>
                      <a:xfrm>
                        <a:off x="2456115" y="2880170"/>
                        <a:ext cx="3524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98732" y="4229483"/>
          <a:ext cx="352425" cy="657224"/>
        </p:xfrm>
        <a:graphic>
          <a:graphicData uri="http://schemas.openxmlformats.org/presentationml/2006/ole">
            <mc:AlternateContent xmlns:mc="http://schemas.openxmlformats.org/markup-compatibility/2006">
              <mc:Choice xmlns:v="urn:schemas-microsoft-com:vml" Requires="v">
                <p:oleObj name="Equation" r:id="rId7" imgW="9448800" imgH="17373600" progId="Equation.DSMT4">
                  <p:embed/>
                </p:oleObj>
              </mc:Choice>
              <mc:Fallback>
                <p:oleObj name="Equation" r:id="rId7" imgW="9448800" imgH="17373600" progId="Equation.DSMT4">
                  <p:embed/>
                  <p:pic>
                    <p:nvPicPr>
                      <p:cNvPr id="0" name="图片 45057"/>
                      <p:cNvPicPr>
                        <a:picLocks noChangeAspect="1"/>
                      </p:cNvPicPr>
                      <p:nvPr/>
                    </p:nvPicPr>
                    <p:blipFill>
                      <a:blip r:embed="rId8"/>
                      <a:stretch>
                        <a:fillRect/>
                      </a:stretch>
                    </p:blipFill>
                    <p:spPr>
                      <a:xfrm>
                        <a:off x="1698732" y="4229483"/>
                        <a:ext cx="352425" cy="657224"/>
                      </a:xfrm>
                      <a:prstGeom prst="rect">
                        <a:avLst/>
                      </a:prstGeom>
                      <a:noFill/>
                      <a:ln w="9525">
                        <a:noFill/>
                      </a:ln>
                    </p:spPr>
                  </p:pic>
                </p:oleObj>
              </mc:Fallback>
            </mc:AlternateContent>
          </a:graphicData>
        </a:graphic>
      </p:graphicFrame>
      <p:grpSp>
        <p:nvGrpSpPr>
          <p:cNvPr id="9" name="组合 8"/>
          <p:cNvGrpSpPr/>
          <p:nvPr/>
        </p:nvGrpSpPr>
        <p:grpSpPr>
          <a:xfrm>
            <a:off x="6411661" y="3546687"/>
            <a:ext cx="4288650" cy="2419350"/>
            <a:chOff x="468000" y="833517"/>
            <a:chExt cx="4288650" cy="2419350"/>
          </a:xfrm>
        </p:grpSpPr>
        <p:pic>
          <p:nvPicPr>
            <p:cNvPr id="10" name="图片 3" descr="textimage81.jpeg"/>
            <p:cNvPicPr>
              <a:picLocks noChangeAspect="1"/>
            </p:cNvPicPr>
            <p:nvPr/>
          </p:nvPicPr>
          <p:blipFill>
            <a:blip r:embed="rId9"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8000" y="833517"/>
              <a:ext cx="1847850" cy="2419350"/>
            </a:xfrm>
            <a:prstGeom prst="rect">
              <a:avLst/>
            </a:prstGeom>
          </p:spPr>
        </p:pic>
        <p:pic>
          <p:nvPicPr>
            <p:cNvPr id="11" name="图片 4" descr="textimage82.jpeg"/>
            <p:cNvPicPr>
              <a:picLocks noChangeAspect="1"/>
            </p:cNvPicPr>
            <p:nvPr/>
          </p:nvPicPr>
          <p:blipFill>
            <a:blip r:embed="rId10"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927850" y="833517"/>
              <a:ext cx="1828800" cy="2419350"/>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971997"/>
            <a:ext cx="11831400" cy="2053126"/>
          </a:xfrm>
          <a:prstGeom prst="rect">
            <a:avLst/>
          </a:prstGeom>
          <a:noFill/>
        </p:spPr>
        <p:txBody>
          <a:bodyPr wrap="square" lIns="0" tIns="0" rIns="0" bIns="0" rtlCol="0">
            <a:spAutoFit/>
          </a:bodyPr>
          <a:lstStyle/>
          <a:p>
            <a:pPr marL="0" indent="0" eaLnBrk="0" latinLnBrk="1" hangingPunct="0">
              <a:lnSpc>
                <a:spcPct val="150000"/>
              </a:lnSpc>
              <a:spcBef>
                <a:spcPts val="241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(1)若</a:t>
            </a:r>
            <a:r>
              <a:rPr lang="zh-CN" altLang="en-US" sz="2410" kern="0" dirty="0">
                <a:solidFill>
                  <a:srgbClr val="C00000"/>
                </a:solidFill>
                <a:latin typeface="Times New Roman" panose="02020603050405020304" pitchFamily="65" charset="-122"/>
                <a:ea typeface="华文细黑" panose="02010600040101010101" pitchFamily="65" charset="-122"/>
              </a:rPr>
              <a:t>平衡阻力时木板垫起的倾角过小</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图像如图甲、乙中</a:t>
            </a:r>
            <a:r>
              <a:rPr lang="zh-CN" altLang="en-US" sz="2410" kern="0" dirty="0">
                <a:solidFill>
                  <a:srgbClr val="C00000"/>
                </a:solidFill>
                <a:latin typeface="Times New Roman" panose="02020603050405020304"/>
                <a:ea typeface="华文细黑" panose="02010600040101010101" pitchFamily="65" charset="-122"/>
              </a:rPr>
              <a:t>①②</a:t>
            </a:r>
            <a:r>
              <a:rPr lang="zh-CN" altLang="en-US" sz="2410" kern="0" dirty="0">
                <a:solidFill>
                  <a:srgbClr val="000000"/>
                </a:solidFill>
                <a:latin typeface="Times New Roman" panose="02020603050405020304" pitchFamily="65" charset="-122"/>
                <a:ea typeface="华文细黑" panose="02010600040101010101" pitchFamily="65" charset="-122"/>
              </a:rPr>
              <a:t>所示。</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(2)若</a:t>
            </a:r>
            <a:r>
              <a:rPr lang="zh-CN" altLang="en-US" sz="2410" kern="0" dirty="0">
                <a:solidFill>
                  <a:srgbClr val="C00000"/>
                </a:solidFill>
                <a:latin typeface="Times New Roman" panose="02020603050405020304" pitchFamily="65" charset="-122"/>
                <a:ea typeface="华文细黑" panose="02010600040101010101" pitchFamily="65" charset="-122"/>
              </a:rPr>
              <a:t>平衡阻力时木板垫起的倾角过大</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图像如图甲、乙中</a:t>
            </a:r>
            <a:r>
              <a:rPr lang="zh-CN" altLang="en-US" sz="2410" kern="0" dirty="0">
                <a:solidFill>
                  <a:srgbClr val="C00000"/>
                </a:solidFill>
                <a:latin typeface="Times New Roman" panose="02020603050405020304"/>
                <a:ea typeface="华文细黑" panose="02010600040101010101" pitchFamily="65" charset="-122"/>
              </a:rPr>
              <a:t>③④</a:t>
            </a:r>
            <a:r>
              <a:rPr lang="zh-CN" altLang="en-US" sz="2410" kern="0" dirty="0">
                <a:solidFill>
                  <a:srgbClr val="000000"/>
                </a:solidFill>
                <a:latin typeface="Times New Roman" panose="02020603050405020304" pitchFamily="65" charset="-122"/>
                <a:ea typeface="华文细黑" panose="02010600040101010101" pitchFamily="65" charset="-122"/>
              </a:rPr>
              <a:t>所示。</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(3)若实验中</a:t>
            </a:r>
            <a:r>
              <a:rPr lang="zh-CN" altLang="en-US" sz="2410" kern="0" dirty="0">
                <a:solidFill>
                  <a:srgbClr val="C00000"/>
                </a:solidFill>
                <a:latin typeface="Times New Roman" panose="02020603050405020304" pitchFamily="65" charset="-122"/>
                <a:ea typeface="华文细黑" panose="02010600040101010101" pitchFamily="65" charset="-122"/>
              </a:rPr>
              <a:t>没有满足</a:t>
            </a:r>
            <a:r>
              <a:rPr lang="zh-CN" altLang="en-US" sz="2410" i="1" kern="0" dirty="0">
                <a:solidFill>
                  <a:srgbClr val="C00000"/>
                </a:solidFill>
                <a:latin typeface="Times New Roman" panose="02020603050405020304" pitchFamily="65" charset="-122"/>
                <a:ea typeface="华文细黑" panose="02010600040101010101" pitchFamily="65" charset="-122"/>
              </a:rPr>
              <a:t>M</a:t>
            </a:r>
            <a:r>
              <a:rPr lang="zh-CN" altLang="en-US" sz="2410" kern="0" dirty="0">
                <a:solidFill>
                  <a:srgbClr val="C00000"/>
                </a:solidFill>
                <a:latin typeface="Times New Roman" panose="02020603050405020304" pitchFamily="65" charset="-122"/>
                <a:ea typeface="华文细黑" panose="02010600040101010101" pitchFamily="65" charset="-122"/>
              </a:rPr>
              <a:t>远大于</a:t>
            </a:r>
            <a:r>
              <a:rPr lang="zh-CN" altLang="en-US" sz="2410" i="1" kern="0" dirty="0">
                <a:solidFill>
                  <a:srgbClr val="C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图像如图</a:t>
            </a:r>
            <a:r>
              <a:rPr lang="zh-CN" altLang="en-US" sz="2410" kern="0" dirty="0">
                <a:solidFill>
                  <a:srgbClr val="C00000"/>
                </a:solidFill>
                <a:latin typeface="Times New Roman" panose="02020603050405020304" pitchFamily="65" charset="-122"/>
                <a:ea typeface="华文细黑" panose="02010600040101010101" pitchFamily="65" charset="-122"/>
              </a:rPr>
              <a:t>丙、丁</a:t>
            </a:r>
            <a:r>
              <a:rPr lang="zh-CN" altLang="en-US" sz="2410" kern="0" dirty="0">
                <a:solidFill>
                  <a:srgbClr val="000000"/>
                </a:solidFill>
                <a:latin typeface="Times New Roman" panose="02020603050405020304" pitchFamily="65" charset="-122"/>
                <a:ea typeface="华文细黑" panose="02010600040101010101" pitchFamily="65" charset="-122"/>
              </a:rPr>
              <a:t>所示。</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4242706600"/>
              </p:ext>
            </p:extLst>
          </p:nvPr>
        </p:nvGraphicFramePr>
        <p:xfrm>
          <a:off x="6798533" y="1079970"/>
          <a:ext cx="352424" cy="657224"/>
        </p:xfrm>
        <a:graphic>
          <a:graphicData uri="http://schemas.openxmlformats.org/presentationml/2006/ole">
            <mc:AlternateContent xmlns:mc="http://schemas.openxmlformats.org/markup-compatibility/2006">
              <mc:Choice xmlns:v="urn:schemas-microsoft-com:vml" Requires="v">
                <p:oleObj name="Equation" r:id="rId3" imgW="9448800" imgH="17373600" progId="Equation.DSMT4">
                  <p:embed/>
                </p:oleObj>
              </mc:Choice>
              <mc:Fallback>
                <p:oleObj name="Equation" r:id="rId3" imgW="9448800" imgH="17373600" progId="Equation.DSMT4">
                  <p:embed/>
                  <p:pic>
                    <p:nvPicPr>
                      <p:cNvPr id="0" name="图片 46080"/>
                      <p:cNvPicPr>
                        <a:picLocks noChangeAspect="1"/>
                      </p:cNvPicPr>
                      <p:nvPr/>
                    </p:nvPicPr>
                    <p:blipFill>
                      <a:blip r:embed="rId4"/>
                      <a:stretch>
                        <a:fillRect/>
                      </a:stretch>
                    </p:blipFill>
                    <p:spPr>
                      <a:xfrm>
                        <a:off x="6798533" y="1079970"/>
                        <a:ext cx="3524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314745987"/>
              </p:ext>
            </p:extLst>
          </p:nvPr>
        </p:nvGraphicFramePr>
        <p:xfrm>
          <a:off x="6798533" y="1799183"/>
          <a:ext cx="352424" cy="657224"/>
        </p:xfrm>
        <a:graphic>
          <a:graphicData uri="http://schemas.openxmlformats.org/presentationml/2006/ole">
            <mc:AlternateContent xmlns:mc="http://schemas.openxmlformats.org/markup-compatibility/2006">
              <mc:Choice xmlns:v="urn:schemas-microsoft-com:vml" Requires="v">
                <p:oleObj name="Equation" r:id="rId5" imgW="9448800" imgH="17373600" progId="Equation.DSMT4">
                  <p:embed/>
                </p:oleObj>
              </mc:Choice>
              <mc:Fallback>
                <p:oleObj name="Equation" r:id="rId5" imgW="9448800" imgH="17373600" progId="Equation.DSMT4">
                  <p:embed/>
                  <p:pic>
                    <p:nvPicPr>
                      <p:cNvPr id="0" name="图片 46081"/>
                      <p:cNvPicPr>
                        <a:picLocks noChangeAspect="1"/>
                      </p:cNvPicPr>
                      <p:nvPr/>
                    </p:nvPicPr>
                    <p:blipFill>
                      <a:blip r:embed="rId6"/>
                      <a:stretch>
                        <a:fillRect/>
                      </a:stretch>
                    </p:blipFill>
                    <p:spPr>
                      <a:xfrm>
                        <a:off x="6798533" y="1799183"/>
                        <a:ext cx="35242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79563786"/>
              </p:ext>
            </p:extLst>
          </p:nvPr>
        </p:nvGraphicFramePr>
        <p:xfrm>
          <a:off x="6028862" y="2518396"/>
          <a:ext cx="352424" cy="657224"/>
        </p:xfrm>
        <a:graphic>
          <a:graphicData uri="http://schemas.openxmlformats.org/presentationml/2006/ole">
            <mc:AlternateContent xmlns:mc="http://schemas.openxmlformats.org/markup-compatibility/2006">
              <mc:Choice xmlns:v="urn:schemas-microsoft-com:vml" Requires="v">
                <p:oleObj name="Equation" r:id="rId7" imgW="9448800" imgH="17373600" progId="Equation.DSMT4">
                  <p:embed/>
                </p:oleObj>
              </mc:Choice>
              <mc:Fallback>
                <p:oleObj name="Equation" r:id="rId7" imgW="9448800" imgH="17373600" progId="Equation.DSMT4">
                  <p:embed/>
                  <p:pic>
                    <p:nvPicPr>
                      <p:cNvPr id="0" name="图片 46082"/>
                      <p:cNvPicPr>
                        <a:picLocks noChangeAspect="1"/>
                      </p:cNvPicPr>
                      <p:nvPr/>
                    </p:nvPicPr>
                    <p:blipFill>
                      <a:blip r:embed="rId8"/>
                      <a:stretch>
                        <a:fillRect/>
                      </a:stretch>
                    </p:blipFill>
                    <p:spPr>
                      <a:xfrm>
                        <a:off x="6028862" y="2518396"/>
                        <a:ext cx="352424" cy="657224"/>
                      </a:xfrm>
                      <a:prstGeom prst="rect">
                        <a:avLst/>
                      </a:prstGeom>
                      <a:noFill/>
                      <a:ln w="9525">
                        <a:noFill/>
                      </a:ln>
                    </p:spPr>
                  </p:pic>
                </p:oleObj>
              </mc:Fallback>
            </mc:AlternateContent>
          </a:graphicData>
        </a:graphic>
      </p:graphicFrame>
      <p:pic>
        <p:nvPicPr>
          <p:cNvPr id="10" name="图片 3" descr="textimage83.jpeg"/>
          <p:cNvPicPr>
            <a:picLocks noChangeAspect="1"/>
          </p:cNvPicPr>
          <p:nvPr/>
        </p:nvPicPr>
        <p:blipFill>
          <a:blip r:embed="rId9"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283573" y="3597246"/>
            <a:ext cx="1734768" cy="2271295"/>
          </a:xfrm>
          <a:prstGeom prst="rect">
            <a:avLst/>
          </a:prstGeom>
        </p:spPr>
      </p:pic>
      <p:pic>
        <p:nvPicPr>
          <p:cNvPr id="11" name="图片 4" descr="textimage84.jpeg"/>
          <p:cNvPicPr>
            <a:picLocks noChangeAspect="1"/>
          </p:cNvPicPr>
          <p:nvPr/>
        </p:nvPicPr>
        <p:blipFill>
          <a:blip r:embed="rId10"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8724373" y="3622069"/>
            <a:ext cx="1716884" cy="2271295"/>
          </a:xfrm>
          <a:prstGeom prst="rect">
            <a:avLst/>
          </a:prstGeom>
        </p:spPr>
      </p:pic>
      <p:sp>
        <p:nvSpPr>
          <p:cNvPr id="4" name="文本框 3">
            <a:extLst>
              <a:ext uri="{FF2B5EF4-FFF2-40B4-BE49-F238E27FC236}">
                <a16:creationId xmlns:a16="http://schemas.microsoft.com/office/drawing/2014/main" id="{F80D020E-7291-D81A-7E76-96F5393199C6}"/>
              </a:ext>
            </a:extLst>
          </p:cNvPr>
          <p:cNvSpPr txBox="1"/>
          <p:nvPr/>
        </p:nvSpPr>
        <p:spPr>
          <a:xfrm>
            <a:off x="468000" y="323925"/>
            <a:ext cx="6148136" cy="587661"/>
          </a:xfrm>
          <a:prstGeom prst="rect">
            <a:avLst/>
          </a:prstGeom>
          <a:noFill/>
        </p:spPr>
        <p:txBody>
          <a:bodyPr wrap="square">
            <a:spAutoFit/>
          </a:bodyPr>
          <a:lstStyle/>
          <a:p>
            <a:pPr marL="0" indent="0" eaLnBrk="0" latinLnBrk="1" hangingPunct="0">
              <a:lnSpc>
                <a:spcPct val="150000"/>
              </a:lnSpc>
              <a:spcBef>
                <a:spcPts val="145"/>
              </a:spcBef>
              <a:buNone/>
            </a:pPr>
            <a:r>
              <a:rPr lang="zh-CN" altLang="en-US" sz="2400" b="1" kern="0" dirty="0">
                <a:solidFill>
                  <a:srgbClr val="000000"/>
                </a:solidFill>
                <a:latin typeface="Times New Roman" panose="02020603050405020304" pitchFamily="65" charset="-122"/>
                <a:ea typeface="华文细黑" panose="02010600040101010101" pitchFamily="65" charset="-122"/>
              </a:rPr>
              <a:t>4.</a:t>
            </a:r>
            <a:r>
              <a:rPr lang="zh-CN" altLang="en-US" sz="2400" i="1" kern="0" dirty="0">
                <a:solidFill>
                  <a:srgbClr val="000000"/>
                </a:solidFill>
                <a:latin typeface="Times New Roman" panose="02020603050405020304" pitchFamily="65" charset="-122"/>
                <a:ea typeface="华文细黑" panose="02010600040101010101" pitchFamily="65" charset="-122"/>
              </a:rPr>
              <a:t>a</a:t>
            </a:r>
            <a:r>
              <a:rPr lang="zh-CN" altLang="en-US" sz="2400" kern="0" dirty="0">
                <a:solidFill>
                  <a:srgbClr val="000000"/>
                </a:solidFill>
                <a:latin typeface="Times New Roman" panose="02020603050405020304" pitchFamily="65" charset="-122"/>
                <a:ea typeface="华文细黑" panose="02010600040101010101" pitchFamily="65" charset="-122"/>
              </a:rPr>
              <a:t>-</a:t>
            </a:r>
            <a:r>
              <a:rPr lang="zh-CN" altLang="en-US" sz="2400" i="1" kern="0" dirty="0">
                <a:solidFill>
                  <a:srgbClr val="000000"/>
                </a:solidFill>
                <a:latin typeface="Times New Roman" panose="02020603050405020304" pitchFamily="65" charset="-122"/>
                <a:ea typeface="华文细黑" panose="02010600040101010101" pitchFamily="65" charset="-122"/>
              </a:rPr>
              <a:t>F</a:t>
            </a:r>
            <a:r>
              <a:rPr lang="zh-CN" altLang="en-US" sz="2400" kern="0" dirty="0">
                <a:solidFill>
                  <a:srgbClr val="000000"/>
                </a:solidFill>
                <a:latin typeface="Times New Roman" panose="02020603050405020304" pitchFamily="65" charset="-122"/>
                <a:ea typeface="华文细黑" panose="02010600040101010101" pitchFamily="65" charset="-122"/>
              </a:rPr>
              <a:t>、</a:t>
            </a:r>
            <a:r>
              <a:rPr lang="zh-CN" altLang="en-US" sz="2400" i="1" kern="0" dirty="0">
                <a:solidFill>
                  <a:srgbClr val="000000"/>
                </a:solidFill>
                <a:latin typeface="Times New Roman" panose="02020603050405020304" pitchFamily="65" charset="-122"/>
                <a:ea typeface="华文细黑" panose="02010600040101010101" pitchFamily="65" charset="-122"/>
              </a:rPr>
              <a:t>a</a:t>
            </a:r>
            <a:r>
              <a:rPr lang="zh-CN" altLang="en-US" sz="2400" kern="0" dirty="0">
                <a:solidFill>
                  <a:srgbClr val="000000"/>
                </a:solidFill>
                <a:latin typeface="Times New Roman" panose="02020603050405020304" pitchFamily="65" charset="-122"/>
                <a:ea typeface="华文细黑" panose="02010600040101010101" pitchFamily="65" charset="-122"/>
              </a:rPr>
              <a:t>-</a:t>
            </a:r>
            <a:r>
              <a:rPr lang="zh-CN" altLang="en-US" sz="2400" kern="0" spc="-313" dirty="0">
                <a:solidFill>
                  <a:srgbClr val="000000"/>
                </a:solidFill>
                <a:latin typeface="Times New Roman" panose="02020603050405020304" pitchFamily="65" charset="-122"/>
                <a:ea typeface="华文细黑" panose="02010600040101010101" pitchFamily="65" charset="-122"/>
              </a:rPr>
              <a:t>  </a:t>
            </a:r>
            <a:r>
              <a:rPr lang="zh-CN" altLang="en-US" sz="2400" kern="0" dirty="0">
                <a:solidFill>
                  <a:srgbClr val="000000"/>
                </a:solidFill>
                <a:latin typeface="Times New Roman" panose="02020603050405020304" pitchFamily="65" charset="-122"/>
                <a:ea typeface="华文细黑" panose="02010600040101010101" pitchFamily="65" charset="-122"/>
              </a:rPr>
              <a:t>图像的可能情形及对应原因</a:t>
            </a:r>
            <a:endParaRPr lang="zh-CN" altLang="en-US" sz="2400" dirty="0"/>
          </a:p>
        </p:txBody>
      </p:sp>
      <p:graphicFrame>
        <p:nvGraphicFramePr>
          <p:cNvPr id="5" name="对象 4">
            <a:extLst>
              <a:ext uri="{FF2B5EF4-FFF2-40B4-BE49-F238E27FC236}">
                <a16:creationId xmlns:a16="http://schemas.microsoft.com/office/drawing/2014/main" id="{A2C77CCB-71D5-DAB9-5C25-F1B54955DD72}"/>
              </a:ext>
            </a:extLst>
          </p:cNvPr>
          <p:cNvGraphicFramePr>
            <a:graphicFrameLocks noChangeAspect="1"/>
          </p:cNvGraphicFramePr>
          <p:nvPr>
            <p:extLst>
              <p:ext uri="{D42A27DB-BD31-4B8C-83A1-F6EECF244321}">
                <p14:modId xmlns:p14="http://schemas.microsoft.com/office/powerpoint/2010/main" val="1853481579"/>
              </p:ext>
            </p:extLst>
          </p:nvPr>
        </p:nvGraphicFramePr>
        <p:xfrm>
          <a:off x="1763614" y="385192"/>
          <a:ext cx="352425" cy="658813"/>
        </p:xfrm>
        <a:graphic>
          <a:graphicData uri="http://schemas.openxmlformats.org/presentationml/2006/ole">
            <mc:AlternateContent xmlns:mc="http://schemas.openxmlformats.org/markup-compatibility/2006">
              <mc:Choice xmlns:v="urn:schemas-microsoft-com:vml" Requires="v">
                <p:oleObj name="Equation" r:id="rId11" imgW="352106" imgH="658464" progId="Equation.DSMT4">
                  <p:embed/>
                </p:oleObj>
              </mc:Choice>
              <mc:Fallback>
                <p:oleObj name="Equation" r:id="rId11" imgW="352106" imgH="658464" progId="Equation.DSMT4">
                  <p:embed/>
                  <p:pic>
                    <p:nvPicPr>
                      <p:cNvPr id="0" name=""/>
                      <p:cNvPicPr/>
                      <p:nvPr/>
                    </p:nvPicPr>
                    <p:blipFill>
                      <a:blip r:embed="rId12"/>
                      <a:stretch>
                        <a:fillRect/>
                      </a:stretch>
                    </p:blipFill>
                    <p:spPr>
                      <a:xfrm>
                        <a:off x="1763614" y="385192"/>
                        <a:ext cx="352425" cy="658813"/>
                      </a:xfrm>
                      <a:prstGeom prst="rect">
                        <a:avLst/>
                      </a:prstGeom>
                    </p:spPr>
                  </p:pic>
                </p:oleObj>
              </mc:Fallback>
            </mc:AlternateContent>
          </a:graphicData>
        </a:graphic>
      </p:graphicFrame>
      <p:grpSp>
        <p:nvGrpSpPr>
          <p:cNvPr id="9" name="组合 8">
            <a:extLst>
              <a:ext uri="{FF2B5EF4-FFF2-40B4-BE49-F238E27FC236}">
                <a16:creationId xmlns:a16="http://schemas.microsoft.com/office/drawing/2014/main" id="{418EE250-3EAE-3659-2211-E3DA79D18758}"/>
              </a:ext>
            </a:extLst>
          </p:cNvPr>
          <p:cNvGrpSpPr/>
          <p:nvPr/>
        </p:nvGrpSpPr>
        <p:grpSpPr>
          <a:xfrm>
            <a:off x="1115542" y="3365346"/>
            <a:ext cx="4288650" cy="2419350"/>
            <a:chOff x="468000" y="833517"/>
            <a:chExt cx="4288650" cy="2419350"/>
          </a:xfrm>
        </p:grpSpPr>
        <p:pic>
          <p:nvPicPr>
            <p:cNvPr id="12" name="图片 3" descr="textimage81.jpeg">
              <a:extLst>
                <a:ext uri="{FF2B5EF4-FFF2-40B4-BE49-F238E27FC236}">
                  <a16:creationId xmlns:a16="http://schemas.microsoft.com/office/drawing/2014/main" id="{CC4076F1-24B8-0909-05E1-0EAF5C6F1962}"/>
                </a:ext>
              </a:extLst>
            </p:cNvPr>
            <p:cNvPicPr>
              <a:picLocks noChangeAspect="1"/>
            </p:cNvPicPr>
            <p:nvPr/>
          </p:nvPicPr>
          <p:blipFill>
            <a:blip r:embed="rId1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468000" y="833517"/>
              <a:ext cx="1847850" cy="2419350"/>
            </a:xfrm>
            <a:prstGeom prst="rect">
              <a:avLst/>
            </a:prstGeom>
          </p:spPr>
        </p:pic>
        <p:pic>
          <p:nvPicPr>
            <p:cNvPr id="13" name="图片 4" descr="textimage82.jpeg">
              <a:extLst>
                <a:ext uri="{FF2B5EF4-FFF2-40B4-BE49-F238E27FC236}">
                  <a16:creationId xmlns:a16="http://schemas.microsoft.com/office/drawing/2014/main" id="{C6C14A97-C85A-6FA1-6484-9673B9AB199E}"/>
                </a:ext>
              </a:extLst>
            </p:cNvPr>
            <p:cNvPicPr>
              <a:picLocks noChangeAspect="1"/>
            </p:cNvPicPr>
            <p:nvPr/>
          </p:nvPicPr>
          <p:blipFill>
            <a:blip r:embed="rId1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2927850" y="833517"/>
              <a:ext cx="1828800" cy="2419350"/>
            </a:xfrm>
            <a:prstGeom prst="rect">
              <a:avLst/>
            </a:prstGeom>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467941"/>
            <a:ext cx="11831400" cy="2831865"/>
          </a:xfrm>
          <a:prstGeom prst="rect">
            <a:avLst/>
          </a:prstGeom>
          <a:noFill/>
        </p:spPr>
        <p:txBody>
          <a:bodyPr wrap="square" lIns="0" tIns="0" rIns="0" bIns="0" rtlCol="0">
            <a:spAutoFit/>
          </a:bodyPr>
          <a:lstStyle/>
          <a:p>
            <a:pPr marL="0" indent="0" eaLnBrk="0" latinLnBrk="1" hangingPunct="0">
              <a:lnSpc>
                <a:spcPct val="150000"/>
              </a:lnSpc>
              <a:spcBef>
                <a:spcPts val="241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四、误差分析</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1.拉力数据误差:</a:t>
            </a:r>
            <a:r>
              <a:rPr lang="zh-CN" altLang="en-US" sz="2410" kern="0" dirty="0">
                <a:solidFill>
                  <a:srgbClr val="000000"/>
                </a:solidFill>
                <a:latin typeface="Times New Roman" panose="02020603050405020304" pitchFamily="65" charset="-122"/>
                <a:ea typeface="华文细黑" panose="02010600040101010101" pitchFamily="65" charset="-122"/>
              </a:rPr>
              <a:t>由于将槽码的重力</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当作细线的拉力,而实际重力</a:t>
            </a:r>
            <a:r>
              <a:rPr lang="zh-CN" altLang="en-US" sz="2410" i="1" kern="0" dirty="0">
                <a:solidFill>
                  <a:srgbClr val="000000"/>
                </a:solidFill>
                <a:latin typeface="Times New Roman" panose="02020603050405020304" pitchFamily="65" charset="-122"/>
                <a:ea typeface="华文细黑" panose="02010600040101010101" pitchFamily="65" charset="-122"/>
              </a:rPr>
              <a:t>mg</a:t>
            </a:r>
            <a:r>
              <a:rPr lang="zh-CN" altLang="en-US" sz="2410" kern="0" dirty="0">
                <a:solidFill>
                  <a:srgbClr val="000000"/>
                </a:solidFill>
                <a:latin typeface="Times New Roman" panose="02020603050405020304" pitchFamily="65" charset="-122"/>
                <a:ea typeface="华文细黑" panose="02010600040101010101" pitchFamily="65" charset="-122"/>
              </a:rPr>
              <a:t>大于拉力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2.阻力补偿误差:</a:t>
            </a:r>
            <a:r>
              <a:rPr lang="zh-CN" altLang="en-US" sz="2410" kern="0" dirty="0">
                <a:solidFill>
                  <a:srgbClr val="000000"/>
                </a:solidFill>
                <a:latin typeface="Times New Roman" panose="02020603050405020304" pitchFamily="65" charset="-122"/>
                <a:ea typeface="华文细黑" panose="02010600040101010101" pitchFamily="65" charset="-122"/>
              </a:rPr>
              <a:t>若长木板坡度调节不合理,可能导致作出的图线不经过坐标原点。</a:t>
            </a:r>
            <a:endParaRPr lang="zh-CN" altLang="en-US" dirty="0"/>
          </a:p>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五、方案改进与创新</a:t>
            </a:r>
            <a:endParaRPr lang="zh-CN" altLang="en-US" b="1"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1.实验器材的创新</a:t>
            </a:r>
            <a:endParaRPr lang="zh-CN" altLang="en-US" b="1" dirty="0"/>
          </a:p>
        </p:txBody>
      </p:sp>
      <p:pic>
        <p:nvPicPr>
          <p:cNvPr id="5" name="图片 3" descr="textimage85.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3635822" y="2628181"/>
            <a:ext cx="5618780" cy="283186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438" y="3332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239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2.测量拉力的创新</a:t>
            </a:r>
            <a:endParaRPr lang="zh-CN" altLang="en-US" b="1" dirty="0"/>
          </a:p>
        </p:txBody>
      </p:sp>
      <p:pic>
        <p:nvPicPr>
          <p:cNvPr id="4" name="图片 3" descr="textimage86.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466151" y="333200"/>
            <a:ext cx="5455900" cy="2647519"/>
          </a:xfrm>
          <a:prstGeom prst="rect">
            <a:avLst/>
          </a:prstGeom>
        </p:spPr>
      </p:pic>
      <p:sp>
        <p:nvSpPr>
          <p:cNvPr id="5" name="TextBox 2"/>
          <p:cNvSpPr txBox="1"/>
          <p:nvPr/>
        </p:nvSpPr>
        <p:spPr>
          <a:xfrm>
            <a:off x="466940" y="830452"/>
            <a:ext cx="5904656" cy="1053750"/>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弹簧测力计(或力传感器)可直接测量绳的拉力,不必保证小车质量远大于钩码的总质量。</a:t>
            </a:r>
            <a:endParaRPr lang="zh-CN" altLang="en-US" dirty="0"/>
          </a:p>
        </p:txBody>
      </p:sp>
      <p:sp>
        <p:nvSpPr>
          <p:cNvPr id="3" name="TextBox 2">
            <a:extLst>
              <a:ext uri="{FF2B5EF4-FFF2-40B4-BE49-F238E27FC236}">
                <a16:creationId xmlns:a16="http://schemas.microsoft.com/office/drawing/2014/main" id="{865A1ED3-F656-FE09-77BB-DCB0B3DD9D7F}"/>
              </a:ext>
            </a:extLst>
          </p:cNvPr>
          <p:cNvSpPr txBox="1"/>
          <p:nvPr/>
        </p:nvSpPr>
        <p:spPr>
          <a:xfrm>
            <a:off x="179438" y="2196133"/>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3.减小测量误差的创新</a:t>
            </a:r>
            <a:endParaRPr lang="zh-CN" altLang="en-US" b="1" dirty="0"/>
          </a:p>
        </p:txBody>
      </p:sp>
      <p:sp>
        <p:nvSpPr>
          <p:cNvPr id="6" name="TextBox 2">
            <a:extLst>
              <a:ext uri="{FF2B5EF4-FFF2-40B4-BE49-F238E27FC236}">
                <a16:creationId xmlns:a16="http://schemas.microsoft.com/office/drawing/2014/main" id="{CAD8D5DF-867C-97AE-0698-318356BF00E8}"/>
              </a:ext>
            </a:extLst>
          </p:cNvPr>
          <p:cNvSpPr txBox="1"/>
          <p:nvPr/>
        </p:nvSpPr>
        <p:spPr>
          <a:xfrm>
            <a:off x="435326" y="2853856"/>
            <a:ext cx="5720776" cy="1053750"/>
          </a:xfrm>
          <a:prstGeom prst="rect">
            <a:avLst/>
          </a:prstGeom>
          <a:noFill/>
        </p:spPr>
        <p:txBody>
          <a:bodyPr wrap="square" lIns="0" tIns="0" rIns="0" bIns="0" rtlCol="0">
            <a:spAutoFit/>
          </a:bodyPr>
          <a:lstStyle/>
          <a:p>
            <a:pPr marL="0" indent="0" eaLnBrk="0" latinLnBrk="1" hangingPunct="0">
              <a:lnSpc>
                <a:spcPct val="150000"/>
              </a:lnSpc>
              <a:spcBef>
                <a:spcPts val="266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位移传感器、光电门和速度传感器可以更加精确地测出小车的位移或瞬时速度。</a:t>
            </a:r>
            <a:endParaRPr lang="zh-CN" altLang="en-US" dirty="0"/>
          </a:p>
        </p:txBody>
      </p:sp>
      <p:pic>
        <p:nvPicPr>
          <p:cNvPr id="7" name="图片 3" descr="textimage87.jpeg">
            <a:extLst>
              <a:ext uri="{FF2B5EF4-FFF2-40B4-BE49-F238E27FC236}">
                <a16:creationId xmlns:a16="http://schemas.microsoft.com/office/drawing/2014/main" id="{A6EF2252-0F88-FAA2-BD3C-B1918E066FCB}"/>
              </a:ext>
            </a:extLst>
          </p:cNvPr>
          <p:cNvPicPr>
            <a:picLocks noChangeAspect="1"/>
          </p:cNvPicPr>
          <p:nvPr/>
        </p:nvPicPr>
        <p:blipFill>
          <a:blip r:embed="rId4"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5724054" y="3477971"/>
            <a:ext cx="5522666" cy="19036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446" y="251917"/>
            <a:ext cx="11831400" cy="1436675"/>
          </a:xfrm>
          <a:prstGeom prst="rect">
            <a:avLst/>
          </a:prstGeom>
          <a:noFill/>
        </p:spPr>
        <p:txBody>
          <a:bodyPr wrap="square" lIns="0" tIns="0" rIns="0" bIns="0" rtlCol="0">
            <a:spAutoFit/>
          </a:bodyPr>
          <a:lstStyle/>
          <a:p>
            <a:pPr marL="0" indent="0" eaLnBrk="0" latinLnBrk="1" hangingPunct="0">
              <a:lnSpc>
                <a:spcPct val="120000"/>
              </a:lnSpc>
              <a:spcBef>
                <a:spcPts val="422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三、力和运动的关系</a:t>
            </a:r>
            <a:endParaRPr lang="zh-CN" altLang="en-US" b="1"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只要合力不为0,物体的加速度就不为0。</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是加速度的</a:t>
            </a:r>
            <a:r>
              <a:rPr lang="zh-CN" altLang="en-US" sz="2410" kern="0" dirty="0">
                <a:solidFill>
                  <a:srgbClr val="FF0000"/>
                </a:solidFill>
                <a:latin typeface="Times New Roman" panose="02020603050405020304" pitchFamily="65" charset="-122"/>
                <a:ea typeface="华文细黑" panose="02010600040101010101" pitchFamily="65" charset="-122"/>
              </a:rPr>
              <a:t>定义式</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与Δ</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无必然联系。</a:t>
            </a:r>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356452008"/>
              </p:ext>
            </p:extLst>
          </p:nvPr>
        </p:nvGraphicFramePr>
        <p:xfrm>
          <a:off x="1176116" y="1151573"/>
          <a:ext cx="371474" cy="657224"/>
        </p:xfrm>
        <a:graphic>
          <a:graphicData uri="http://schemas.openxmlformats.org/presentationml/2006/ole">
            <mc:AlternateContent xmlns:mc="http://schemas.openxmlformats.org/markup-compatibility/2006">
              <mc:Choice xmlns:v="urn:schemas-microsoft-com:vml" Requires="v">
                <p:oleObj name="Equation" r:id="rId3" imgW="9753600" imgH="17373600" progId="Equation.DSMT4">
                  <p:embed/>
                </p:oleObj>
              </mc:Choice>
              <mc:Fallback>
                <p:oleObj name="Equation" r:id="rId3" imgW="9753600" imgH="17373600" progId="Equation.DSMT4">
                  <p:embed/>
                  <p:pic>
                    <p:nvPicPr>
                      <p:cNvPr id="0" name="图片 1024"/>
                      <p:cNvPicPr>
                        <a:picLocks noChangeAspect="1"/>
                      </p:cNvPicPr>
                      <p:nvPr/>
                    </p:nvPicPr>
                    <p:blipFill>
                      <a:blip r:embed="rId4"/>
                      <a:stretch>
                        <a:fillRect/>
                      </a:stretch>
                    </p:blipFill>
                    <p:spPr>
                      <a:xfrm>
                        <a:off x="1176116" y="1151573"/>
                        <a:ext cx="371474" cy="657224"/>
                      </a:xfrm>
                      <a:prstGeom prst="rect">
                        <a:avLst/>
                      </a:prstGeom>
                      <a:noFill/>
                      <a:ln w="9525">
                        <a:noFill/>
                      </a:ln>
                    </p:spPr>
                  </p:pic>
                </p:oleObj>
              </mc:Fallback>
            </mc:AlternateContent>
          </a:graphicData>
        </a:graphic>
      </p:graphicFrame>
      <p:sp>
        <p:nvSpPr>
          <p:cNvPr id="6" name="TextBox 2"/>
          <p:cNvSpPr txBox="1"/>
          <p:nvPr/>
        </p:nvSpPr>
        <p:spPr>
          <a:xfrm>
            <a:off x="302005" y="1692077"/>
            <a:ext cx="11831400" cy="17670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838"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是加速度的</a:t>
            </a:r>
            <a:r>
              <a:rPr lang="zh-CN" altLang="en-US" sz="2410" kern="0" dirty="0">
                <a:solidFill>
                  <a:srgbClr val="FF0000"/>
                </a:solidFill>
                <a:latin typeface="Times New Roman" panose="02020603050405020304" pitchFamily="65" charset="-122"/>
                <a:ea typeface="华文细黑" panose="02010600040101010101" pitchFamily="65" charset="-122"/>
              </a:rPr>
              <a:t>决定式</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的大小由合力</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和质量</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决定,且</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F</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91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合力与速度同向时,物体做加速直线运动;</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合力与速度反向时,物体做减速直线运动。</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1684304512"/>
              </p:ext>
            </p:extLst>
          </p:nvPr>
        </p:nvGraphicFramePr>
        <p:xfrm>
          <a:off x="973809" y="1798160"/>
          <a:ext cx="285749" cy="657224"/>
        </p:xfrm>
        <a:graphic>
          <a:graphicData uri="http://schemas.openxmlformats.org/presentationml/2006/ole">
            <mc:AlternateContent xmlns:mc="http://schemas.openxmlformats.org/markup-compatibility/2006">
              <mc:Choice xmlns:v="urn:schemas-microsoft-com:vml" Requires="v">
                <p:oleObj name="Equation" r:id="rId5" imgW="7620000" imgH="17373600" progId="Equation.DSMT4">
                  <p:embed/>
                </p:oleObj>
              </mc:Choice>
              <mc:Fallback>
                <p:oleObj name="Equation" r:id="rId5" imgW="7620000" imgH="17373600" progId="Equation.DSMT4">
                  <p:embed/>
                  <p:pic>
                    <p:nvPicPr>
                      <p:cNvPr id="0" name="图片 1026"/>
                      <p:cNvPicPr>
                        <a:picLocks noChangeAspect="1"/>
                      </p:cNvPicPr>
                      <p:nvPr/>
                    </p:nvPicPr>
                    <p:blipFill>
                      <a:blip r:embed="rId6"/>
                      <a:stretch>
                        <a:fillRect/>
                      </a:stretch>
                    </p:blipFill>
                    <p:spPr>
                      <a:xfrm>
                        <a:off x="973809" y="1798160"/>
                        <a:ext cx="2857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459887144"/>
              </p:ext>
            </p:extLst>
          </p:nvPr>
        </p:nvGraphicFramePr>
        <p:xfrm>
          <a:off x="9108430" y="1798160"/>
          <a:ext cx="276224" cy="657224"/>
        </p:xfrm>
        <a:graphic>
          <a:graphicData uri="http://schemas.openxmlformats.org/presentationml/2006/ole">
            <mc:AlternateContent xmlns:mc="http://schemas.openxmlformats.org/markup-compatibility/2006">
              <mc:Choice xmlns:v="urn:schemas-microsoft-com:vml" Requires="v">
                <p:oleObj name="Equation" r:id="rId7" imgW="7315200" imgH="17373600" progId="Equation.DSMT4">
                  <p:embed/>
                </p:oleObj>
              </mc:Choice>
              <mc:Fallback>
                <p:oleObj name="Equation" r:id="rId7" imgW="7315200" imgH="17373600" progId="Equation.DSMT4">
                  <p:embed/>
                  <p:pic>
                    <p:nvPicPr>
                      <p:cNvPr id="0" name="图片 1027"/>
                      <p:cNvPicPr>
                        <a:picLocks noChangeAspect="1"/>
                      </p:cNvPicPr>
                      <p:nvPr/>
                    </p:nvPicPr>
                    <p:blipFill>
                      <a:blip r:embed="rId8"/>
                      <a:stretch>
                        <a:fillRect/>
                      </a:stretch>
                    </p:blipFill>
                    <p:spPr>
                      <a:xfrm>
                        <a:off x="9108430" y="1798160"/>
                        <a:ext cx="276224" cy="657224"/>
                      </a:xfrm>
                      <a:prstGeom prst="rect">
                        <a:avLst/>
                      </a:prstGeom>
                      <a:noFill/>
                      <a:ln w="9525">
                        <a:noFill/>
                      </a:ln>
                    </p:spPr>
                  </p:pic>
                </p:oleObj>
              </mc:Fallback>
            </mc:AlternateContent>
          </a:graphicData>
        </a:graphic>
      </p:graphicFrame>
      <p:sp>
        <p:nvSpPr>
          <p:cNvPr id="3" name="TextBox 2">
            <a:extLst>
              <a:ext uri="{FF2B5EF4-FFF2-40B4-BE49-F238E27FC236}">
                <a16:creationId xmlns:a16="http://schemas.microsoft.com/office/drawing/2014/main" id="{D469E26C-F7F2-33D0-FEA2-52BE5780845D}"/>
              </a:ext>
            </a:extLst>
          </p:cNvPr>
          <p:cNvSpPr txBox="1"/>
          <p:nvPr/>
        </p:nvSpPr>
        <p:spPr>
          <a:xfrm>
            <a:off x="2555702" y="4284340"/>
            <a:ext cx="3167822" cy="16166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00" b="1" kern="0" dirty="0">
                <a:solidFill>
                  <a:srgbClr val="DE0000"/>
                </a:solidFill>
                <a:latin typeface="微软雅黑" panose="020B0503020204020204" pitchFamily="34" charset="-122"/>
                <a:ea typeface="微软雅黑" panose="020B0503020204020204" pitchFamily="34" charset="-122"/>
              </a:rPr>
              <a:t>关键</a:t>
            </a:r>
            <a:r>
              <a:rPr lang="en-US" altLang="zh-CN" sz="2400" b="1" kern="0" dirty="0">
                <a:solidFill>
                  <a:srgbClr val="DE0000"/>
                </a:solidFill>
                <a:latin typeface="微软雅黑" panose="020B0503020204020204" pitchFamily="34" charset="-122"/>
                <a:ea typeface="微软雅黑" panose="020B0503020204020204" pitchFamily="34" charset="-122"/>
              </a:rPr>
              <a:t>·</a:t>
            </a:r>
            <a:r>
              <a:rPr lang="zh-CN" altLang="en-US" sz="2400" b="1" kern="0" dirty="0">
                <a:solidFill>
                  <a:srgbClr val="DE0000"/>
                </a:solidFill>
                <a:latin typeface="微软雅黑" panose="020B0503020204020204" pitchFamily="34" charset="-122"/>
                <a:ea typeface="微软雅黑" panose="020B0503020204020204" pitchFamily="34" charset="-122"/>
              </a:rPr>
              <a:t>方法    </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楷体_GB2312" pitchFamily="65" charset="-122"/>
              </a:rPr>
              <a:t>用牛顿第二定律解决瞬时性问题的思维流程</a:t>
            </a:r>
            <a:endParaRPr lang="zh-CN" altLang="en-US" dirty="0"/>
          </a:p>
        </p:txBody>
      </p:sp>
      <p:pic>
        <p:nvPicPr>
          <p:cNvPr id="4" name="图片 3" descr="textimage9.jpeg">
            <a:extLst>
              <a:ext uri="{FF2B5EF4-FFF2-40B4-BE49-F238E27FC236}">
                <a16:creationId xmlns:a16="http://schemas.microsoft.com/office/drawing/2014/main" id="{2A2C0317-223C-A52F-1D7F-E4EA1DC99963}"/>
              </a:ext>
            </a:extLst>
          </p:cNvPr>
          <p:cNvPicPr>
            <a:picLocks noChangeAspect="1"/>
          </p:cNvPicPr>
          <p:nvPr/>
        </p:nvPicPr>
        <p:blipFill>
          <a:blip r:embed="rId9"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084094" y="2421465"/>
            <a:ext cx="4852890" cy="4167156"/>
          </a:xfrm>
          <a:prstGeom prst="rect">
            <a:avLst/>
          </a:prstGeom>
        </p:spPr>
      </p:pic>
      <p:sp>
        <p:nvSpPr>
          <p:cNvPr id="9" name="TextBox 2">
            <a:extLst>
              <a:ext uri="{FF2B5EF4-FFF2-40B4-BE49-F238E27FC236}">
                <a16:creationId xmlns:a16="http://schemas.microsoft.com/office/drawing/2014/main" id="{50417CE3-91A3-EF79-C856-DBD03A9DCB51}"/>
              </a:ext>
            </a:extLst>
          </p:cNvPr>
          <p:cNvSpPr txBox="1"/>
          <p:nvPr/>
        </p:nvSpPr>
        <p:spPr>
          <a:xfrm>
            <a:off x="251446" y="3712106"/>
            <a:ext cx="2546100" cy="497700"/>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b="1" kern="0" dirty="0">
                <a:solidFill>
                  <a:srgbClr val="000000"/>
                </a:solidFill>
                <a:latin typeface="Times New Roman" pitchFamily="65" charset="-122"/>
                <a:ea typeface="微软雅黑" pitchFamily="65" charset="-122"/>
              </a:rPr>
              <a:t>四、瞬时性问题</a:t>
            </a:r>
            <a:endParaRPr lang="zh-CN" alt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395933"/>
            <a:ext cx="11718000" cy="1066382"/>
          </a:xfrm>
          <a:prstGeom prst="rect">
            <a:avLst/>
          </a:prstGeom>
          <a:noFill/>
        </p:spPr>
        <p:txBody>
          <a:bodyPr wrap="square" lIns="0" tIns="0" rIns="0" bIns="0" rtlCol="0">
            <a:spAutoFit/>
          </a:bodyPr>
          <a:lstStyle/>
          <a:p>
            <a:pPr marL="0" indent="0" eaLnBrk="0" latinLnBrk="1" hangingPunct="0">
              <a:lnSpc>
                <a:spcPct val="150000"/>
              </a:lnSpc>
              <a:spcBef>
                <a:spcPts val="147"/>
              </a:spcBef>
              <a:buNone/>
            </a:pPr>
            <a:r>
              <a:rPr lang="zh-CN" altLang="en-US" sz="2409" b="1" kern="0" dirty="0">
                <a:solidFill>
                  <a:srgbClr val="000000"/>
                </a:solidFill>
                <a:latin typeface="Times New Roman" pitchFamily="65" charset="-122"/>
                <a:ea typeface="微软雅黑" pitchFamily="65" charset="-122"/>
              </a:rPr>
              <a:t>四、瞬时性问题</a:t>
            </a:r>
            <a:endParaRPr lang="zh-CN" altLang="en-US" b="1" dirty="0"/>
          </a:p>
          <a:p>
            <a:pPr marL="0" indent="0" eaLnBrk="0" latinLnBrk="1" hangingPunct="0">
              <a:lnSpc>
                <a:spcPct val="150000"/>
              </a:lnSpc>
              <a:spcBef>
                <a:spcPts val="147"/>
              </a:spcBef>
              <a:buNone/>
            </a:pPr>
            <a:r>
              <a:rPr lang="zh-CN" altLang="en-US" sz="2409" kern="0" dirty="0">
                <a:solidFill>
                  <a:srgbClr val="000000"/>
                </a:solidFill>
                <a:latin typeface="Times New Roman" pitchFamily="65" charset="-122"/>
                <a:ea typeface="微软雅黑" pitchFamily="65" charset="-122"/>
              </a:rPr>
              <a:t>1.模型解读</a:t>
            </a:r>
            <a:endParaRPr lang="zh-CN" altLang="en-US" dirty="0"/>
          </a:p>
        </p:txBody>
      </p:sp>
      <p:pic>
        <p:nvPicPr>
          <p:cNvPr id="3" name="图片 3" descr="textimage1.jpeg"/>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571639" y="1548061"/>
            <a:ext cx="5218986" cy="3252411"/>
          </a:xfrm>
          <a:prstGeom prst="rect">
            <a:avLst/>
          </a:prstGeom>
        </p:spPr>
      </p:pic>
      <p:sp>
        <p:nvSpPr>
          <p:cNvPr id="4" name="TextBox 2">
            <a:extLst>
              <a:ext uri="{FF2B5EF4-FFF2-40B4-BE49-F238E27FC236}">
                <a16:creationId xmlns:a16="http://schemas.microsoft.com/office/drawing/2014/main" id="{28A6A11C-E944-5552-F0D4-5B8AF31829A0}"/>
              </a:ext>
            </a:extLst>
          </p:cNvPr>
          <p:cNvSpPr txBox="1"/>
          <p:nvPr/>
        </p:nvSpPr>
        <p:spPr>
          <a:xfrm>
            <a:off x="6535446" y="1074221"/>
            <a:ext cx="2500976" cy="497444"/>
          </a:xfrm>
          <a:prstGeom prst="rect">
            <a:avLst/>
          </a:prstGeom>
          <a:noFill/>
        </p:spPr>
        <p:txBody>
          <a:bodyPr wrap="square" lIns="0" tIns="0" rIns="0" bIns="0" rtlCol="0">
            <a:spAutoFit/>
          </a:bodyPr>
          <a:lstStyle/>
          <a:p>
            <a:pPr marL="0" indent="0" eaLnBrk="0" latinLnBrk="1" hangingPunct="0">
              <a:lnSpc>
                <a:spcPct val="150000"/>
              </a:lnSpc>
              <a:spcBef>
                <a:spcPts val="4123"/>
              </a:spcBef>
              <a:buNone/>
            </a:pPr>
            <a:r>
              <a:rPr lang="zh-CN" altLang="en-US" sz="2409" kern="0" dirty="0">
                <a:solidFill>
                  <a:srgbClr val="000000"/>
                </a:solidFill>
                <a:latin typeface="Times New Roman" pitchFamily="65" charset="-122"/>
                <a:ea typeface="微软雅黑" pitchFamily="65" charset="-122"/>
              </a:rPr>
              <a:t>2.解题思路</a:t>
            </a:r>
            <a:endParaRPr lang="zh-CN" altLang="en-US" dirty="0"/>
          </a:p>
        </p:txBody>
      </p:sp>
      <p:pic>
        <p:nvPicPr>
          <p:cNvPr id="5" name="图片 4" descr="textimage2.jpeg">
            <a:extLst>
              <a:ext uri="{FF2B5EF4-FFF2-40B4-BE49-F238E27FC236}">
                <a16:creationId xmlns:a16="http://schemas.microsoft.com/office/drawing/2014/main" id="{CDF6E8E1-4EC5-B3B2-56F0-3E0076617A95}"/>
              </a:ext>
            </a:extLst>
          </p:cNvPr>
          <p:cNvPicPr>
            <a:picLocks noChangeAspect="1"/>
          </p:cNvPicPr>
          <p:nvPr/>
        </p:nvPicPr>
        <p:blipFill>
          <a:blip r:embed="rId5">
            <a:clrChange>
              <a:clrFrom>
                <a:srgbClr val="FFFFFF"/>
              </a:clrFrom>
              <a:clrTo>
                <a:srgbClr val="FFFFFF">
                  <a:alpha val="0"/>
                </a:srgbClr>
              </a:clrTo>
            </a:clrChange>
            <a:duotone>
              <a:prstClr val="black"/>
              <a:schemeClr val="accent6">
                <a:tint val="45000"/>
                <a:satMod val="400000"/>
              </a:schemeClr>
            </a:duotone>
          </a:blip>
          <a:stretch>
            <a:fillRect/>
          </a:stretch>
        </p:blipFill>
        <p:spPr>
          <a:xfrm>
            <a:off x="6642940" y="1722282"/>
            <a:ext cx="5400600" cy="1769995"/>
          </a:xfrm>
          <a:prstGeom prst="rect">
            <a:avLst/>
          </a:prstGeom>
        </p:spPr>
      </p:pic>
    </p:spTree>
    <p:custDataLst>
      <p:custData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446" y="179909"/>
            <a:ext cx="11831400" cy="1064650"/>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00" b="1" kern="0" dirty="0">
                <a:solidFill>
                  <a:srgbClr val="DE0000"/>
                </a:solidFill>
                <a:latin typeface="微软雅黑" panose="020B0503020204020204" pitchFamily="34" charset="-122"/>
                <a:ea typeface="微软雅黑" panose="020B0503020204020204" pitchFamily="34" charset="-122"/>
              </a:rPr>
              <a:t>要点3　力学单位制</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一、单位制</a:t>
            </a:r>
            <a:endParaRPr lang="zh-CN" altLang="en-US" dirty="0"/>
          </a:p>
        </p:txBody>
      </p:sp>
      <p:pic>
        <p:nvPicPr>
          <p:cNvPr id="3" name="图片 3" descr="textimage10.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6084094" y="395933"/>
            <a:ext cx="4722523" cy="1874308"/>
          </a:xfrm>
          <a:prstGeom prst="rect">
            <a:avLst/>
          </a:prstGeom>
        </p:spPr>
      </p:pic>
      <p:graphicFrame>
        <p:nvGraphicFramePr>
          <p:cNvPr id="4" name="表格 2">
            <a:extLst>
              <a:ext uri="{FF2B5EF4-FFF2-40B4-BE49-F238E27FC236}">
                <a16:creationId xmlns:a16="http://schemas.microsoft.com/office/drawing/2014/main" id="{FFF01829-797A-0FB3-95FA-E0D64023D697}"/>
              </a:ext>
            </a:extLst>
          </p:cNvPr>
          <p:cNvGraphicFramePr>
            <a:graphicFrameLocks noGrp="1"/>
          </p:cNvGraphicFramePr>
          <p:nvPr>
            <p:extLst>
              <p:ext uri="{D42A27DB-BD31-4B8C-83A1-F6EECF244321}">
                <p14:modId xmlns:p14="http://schemas.microsoft.com/office/powerpoint/2010/main" val="1773782943"/>
              </p:ext>
            </p:extLst>
          </p:nvPr>
        </p:nvGraphicFramePr>
        <p:xfrm>
          <a:off x="179438" y="2477315"/>
          <a:ext cx="6480192" cy="3967290"/>
        </p:xfrm>
        <a:graphic>
          <a:graphicData uri="http://schemas.openxmlformats.org/drawingml/2006/table">
            <a:tbl>
              <a:tblPr/>
              <a:tblGrid>
                <a:gridCol w="1620048">
                  <a:extLst>
                    <a:ext uri="{9D8B030D-6E8A-4147-A177-3AD203B41FA5}">
                      <a16:colId xmlns:a16="http://schemas.microsoft.com/office/drawing/2014/main" val="20000"/>
                    </a:ext>
                  </a:extLst>
                </a:gridCol>
                <a:gridCol w="1620048">
                  <a:extLst>
                    <a:ext uri="{9D8B030D-6E8A-4147-A177-3AD203B41FA5}">
                      <a16:colId xmlns:a16="http://schemas.microsoft.com/office/drawing/2014/main" val="20001"/>
                    </a:ext>
                  </a:extLst>
                </a:gridCol>
                <a:gridCol w="1620048">
                  <a:extLst>
                    <a:ext uri="{9D8B030D-6E8A-4147-A177-3AD203B41FA5}">
                      <a16:colId xmlns:a16="http://schemas.microsoft.com/office/drawing/2014/main" val="20002"/>
                    </a:ext>
                  </a:extLst>
                </a:gridCol>
                <a:gridCol w="1620048">
                  <a:extLst>
                    <a:ext uri="{9D8B030D-6E8A-4147-A177-3AD203B41FA5}">
                      <a16:colId xmlns:a16="http://schemas.microsoft.com/office/drawing/2014/main" val="20003"/>
                    </a:ext>
                  </a:extLst>
                </a:gridCol>
              </a:tblGrid>
              <a:tr h="485895">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物理量名称</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物理量符号</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单位名称</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单位符号</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长度</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l</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米</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m</a:t>
                      </a:r>
                    </a:p>
                  </a:txBody>
                  <a:tcPr marL="45720" marR="45720"/>
                </a:tc>
                <a:extLst>
                  <a:ext uri="{0D108BD9-81ED-4DB2-BD59-A6C34878D82A}">
                    <a16:rowId xmlns:a16="http://schemas.microsoft.com/office/drawing/2014/main" val="10001"/>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质量</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m</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千克(公斤)</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kg</a:t>
                      </a:r>
                    </a:p>
                  </a:txBody>
                  <a:tcPr marL="45720" marR="45720"/>
                </a:tc>
                <a:extLst>
                  <a:ext uri="{0D108BD9-81ED-4DB2-BD59-A6C34878D82A}">
                    <a16:rowId xmlns:a16="http://schemas.microsoft.com/office/drawing/2014/main" val="10002"/>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时间</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t</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秒</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s</a:t>
                      </a:r>
                    </a:p>
                  </a:txBody>
                  <a:tcPr marL="45720" marR="45720"/>
                </a:tc>
                <a:extLst>
                  <a:ext uri="{0D108BD9-81ED-4DB2-BD59-A6C34878D82A}">
                    <a16:rowId xmlns:a16="http://schemas.microsoft.com/office/drawing/2014/main" val="10003"/>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电流</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I</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安[培]</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A</a:t>
                      </a:r>
                    </a:p>
                  </a:txBody>
                  <a:tcPr marL="45720" marR="45720"/>
                </a:tc>
                <a:extLst>
                  <a:ext uri="{0D108BD9-81ED-4DB2-BD59-A6C34878D82A}">
                    <a16:rowId xmlns:a16="http://schemas.microsoft.com/office/drawing/2014/main" val="10004"/>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热力学温度</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T</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开[尔文]</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K</a:t>
                      </a:r>
                    </a:p>
                  </a:txBody>
                  <a:tcPr marL="45720" marR="45720"/>
                </a:tc>
                <a:extLst>
                  <a:ext uri="{0D108BD9-81ED-4DB2-BD59-A6C34878D82A}">
                    <a16:rowId xmlns:a16="http://schemas.microsoft.com/office/drawing/2014/main" val="10005"/>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物质的量</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n</a:t>
                      </a:r>
                      <a:r>
                        <a:rPr lang="zh-CN" altLang="en-US" sz="2010" kern="0" dirty="0">
                          <a:solidFill>
                            <a:srgbClr val="000000"/>
                          </a:solidFill>
                          <a:latin typeface="Times New Roman" panose="02020603050405020304" pitchFamily="65" charset="-122"/>
                          <a:ea typeface="华文细黑" panose="02010600040101010101" pitchFamily="65" charset="-122"/>
                        </a:rPr>
                        <a:t>,(ν)</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摩[尔]</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mol</a:t>
                      </a:r>
                    </a:p>
                  </a:txBody>
                  <a:tcPr marL="45720" marR="45720"/>
                </a:tc>
                <a:extLst>
                  <a:ext uri="{0D108BD9-81ED-4DB2-BD59-A6C34878D82A}">
                    <a16:rowId xmlns:a16="http://schemas.microsoft.com/office/drawing/2014/main" val="10006"/>
                  </a:ext>
                </a:extLst>
              </a:tr>
              <a:tr h="486081">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发光强度</a:t>
                      </a:r>
                    </a:p>
                  </a:txBody>
                  <a:tcPr marL="45720" marR="45720"/>
                </a:tc>
                <a:tc>
                  <a:txBody>
                    <a:bodyPr/>
                    <a:lstStyle/>
                    <a:p>
                      <a:pPr algn="ct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I</a:t>
                      </a:r>
                      <a:r>
                        <a:rPr lang="zh-CN" altLang="en-US" sz="2010" kern="0" dirty="0">
                          <a:solidFill>
                            <a:srgbClr val="000000"/>
                          </a:solidFill>
                          <a:latin typeface="Times New Roman" panose="02020603050405020304" pitchFamily="65" charset="-122"/>
                          <a:ea typeface="华文细黑" panose="02010600040101010101" pitchFamily="65" charset="-122"/>
                        </a:rPr>
                        <a:t>,(I</a:t>
                      </a:r>
                      <a:r>
                        <a:rPr lang="zh-CN" altLang="en-US" sz="1515" i="1" kern="0" baseline="-1500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坎[德拉]</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cd</a:t>
                      </a:r>
                    </a:p>
                  </a:txBody>
                  <a:tcPr marL="45720" marR="45720"/>
                </a:tc>
                <a:extLst>
                  <a:ext uri="{0D108BD9-81ED-4DB2-BD59-A6C34878D82A}">
                    <a16:rowId xmlns:a16="http://schemas.microsoft.com/office/drawing/2014/main" val="10007"/>
                  </a:ext>
                </a:extLst>
              </a:tr>
            </a:tbl>
          </a:graphicData>
        </a:graphic>
      </p:graphicFrame>
      <p:sp>
        <p:nvSpPr>
          <p:cNvPr id="5" name="TextBox 2">
            <a:extLst>
              <a:ext uri="{FF2B5EF4-FFF2-40B4-BE49-F238E27FC236}">
                <a16:creationId xmlns:a16="http://schemas.microsoft.com/office/drawing/2014/main" id="{CDE73C50-6B29-F844-B90C-A277FA7BEC75}"/>
              </a:ext>
            </a:extLst>
          </p:cNvPr>
          <p:cNvSpPr txBox="1"/>
          <p:nvPr/>
        </p:nvSpPr>
        <p:spPr>
          <a:xfrm>
            <a:off x="179438" y="1865315"/>
            <a:ext cx="11831400" cy="497700"/>
          </a:xfrm>
          <a:prstGeom prst="rect">
            <a:avLst/>
          </a:prstGeom>
          <a:noFill/>
        </p:spPr>
        <p:txBody>
          <a:bodyPr wrap="square" lIns="0" tIns="0" rIns="0" bIns="0" rtlCol="0">
            <a:spAutoFit/>
          </a:bodyPr>
          <a:lstStyle/>
          <a:p>
            <a:pPr marL="0" indent="0" eaLnBrk="0" latinLnBrk="1" hangingPunct="0">
              <a:lnSpc>
                <a:spcPct val="150000"/>
              </a:lnSpc>
              <a:spcBef>
                <a:spcPts val="3085"/>
              </a:spcBef>
              <a:buNone/>
            </a:pPr>
            <a:r>
              <a:rPr lang="zh-CN" altLang="en-US" sz="2410" b="1" kern="0" dirty="0">
                <a:solidFill>
                  <a:srgbClr val="000000"/>
                </a:solidFill>
                <a:latin typeface="Times New Roman" panose="02020603050405020304" pitchFamily="65" charset="-122"/>
                <a:ea typeface="微软雅黑" panose="020B0503020204020204" pitchFamily="34" charset="-122"/>
              </a:rPr>
              <a:t>二、国际单位制的基本物理量和基本单位</a:t>
            </a:r>
            <a:endParaRPr lang="zh-CN" alt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牛顿第二定律的应用</a:t>
            </a:r>
          </a:p>
        </p:txBody>
      </p:sp>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E518ABE4-AB1C-45D3-91BE-B53E262E03E2}">
  <ds:schemaRefs/>
</ds:datastoreItem>
</file>

<file path=customXml/itemProps10.xml><?xml version="1.0" encoding="utf-8"?>
<ds:datastoreItem xmlns:ds="http://schemas.openxmlformats.org/officeDocument/2006/customXml" ds:itemID="{E6889390-C00C-4BBB-9A50-9A0722C83263}">
  <ds:schemaRefs/>
</ds:datastoreItem>
</file>

<file path=customXml/itemProps100.xml><?xml version="1.0" encoding="utf-8"?>
<ds:datastoreItem xmlns:ds="http://schemas.openxmlformats.org/officeDocument/2006/customXml" ds:itemID="{83807FD4-E39C-402D-B382-C378B73B0B36}">
  <ds:schemaRefs/>
</ds:datastoreItem>
</file>

<file path=customXml/itemProps101.xml><?xml version="1.0" encoding="utf-8"?>
<ds:datastoreItem xmlns:ds="http://schemas.openxmlformats.org/officeDocument/2006/customXml" ds:itemID="{A02020AA-B14F-4BB6-AC9E-20CA79346697}">
  <ds:schemaRefs/>
</ds:datastoreItem>
</file>

<file path=customXml/itemProps102.xml><?xml version="1.0" encoding="utf-8"?>
<ds:datastoreItem xmlns:ds="http://schemas.openxmlformats.org/officeDocument/2006/customXml" ds:itemID="{D4A1F96F-4380-4AC0-969D-0069821E526E}">
  <ds:schemaRefs/>
</ds:datastoreItem>
</file>

<file path=customXml/itemProps103.xml><?xml version="1.0" encoding="utf-8"?>
<ds:datastoreItem xmlns:ds="http://schemas.openxmlformats.org/officeDocument/2006/customXml" ds:itemID="{3AA5143A-47C5-4A0B-A48B-34B55199CCD1}">
  <ds:schemaRefs/>
</ds:datastoreItem>
</file>

<file path=customXml/itemProps104.xml><?xml version="1.0" encoding="utf-8"?>
<ds:datastoreItem xmlns:ds="http://schemas.openxmlformats.org/officeDocument/2006/customXml" ds:itemID="{15733EA5-4BA6-447F-BCE5-DED091A794E8}">
  <ds:schemaRefs/>
</ds:datastoreItem>
</file>

<file path=customXml/itemProps11.xml><?xml version="1.0" encoding="utf-8"?>
<ds:datastoreItem xmlns:ds="http://schemas.openxmlformats.org/officeDocument/2006/customXml" ds:itemID="{46986B18-5987-4F70-B68F-2F1A110AB609}">
  <ds:schemaRefs/>
</ds:datastoreItem>
</file>

<file path=customXml/itemProps12.xml><?xml version="1.0" encoding="utf-8"?>
<ds:datastoreItem xmlns:ds="http://schemas.openxmlformats.org/officeDocument/2006/customXml" ds:itemID="{645795D3-6733-4AFE-8205-8A1F38582AD2}">
  <ds:schemaRefs/>
</ds:datastoreItem>
</file>

<file path=customXml/itemProps13.xml><?xml version="1.0" encoding="utf-8"?>
<ds:datastoreItem xmlns:ds="http://schemas.openxmlformats.org/officeDocument/2006/customXml" ds:itemID="{12A648BC-2F1D-4059-8CC6-E46CB810B50E}">
  <ds:schemaRefs/>
</ds:datastoreItem>
</file>

<file path=customXml/itemProps14.xml><?xml version="1.0" encoding="utf-8"?>
<ds:datastoreItem xmlns:ds="http://schemas.openxmlformats.org/officeDocument/2006/customXml" ds:itemID="{CD4CE985-18E5-4166-9D97-84D5F0825CF7}">
  <ds:schemaRefs/>
</ds:datastoreItem>
</file>

<file path=customXml/itemProps15.xml><?xml version="1.0" encoding="utf-8"?>
<ds:datastoreItem xmlns:ds="http://schemas.openxmlformats.org/officeDocument/2006/customXml" ds:itemID="{63F4DBB1-2F2D-4F46-B952-55680EEEE8AA}">
  <ds:schemaRefs/>
</ds:datastoreItem>
</file>

<file path=customXml/itemProps16.xml><?xml version="1.0" encoding="utf-8"?>
<ds:datastoreItem xmlns:ds="http://schemas.openxmlformats.org/officeDocument/2006/customXml" ds:itemID="{80998E06-EC7D-4060-8F91-E8EF976D471A}">
  <ds:schemaRefs/>
</ds:datastoreItem>
</file>

<file path=customXml/itemProps17.xml><?xml version="1.0" encoding="utf-8"?>
<ds:datastoreItem xmlns:ds="http://schemas.openxmlformats.org/officeDocument/2006/customXml" ds:itemID="{075EAE90-B68C-479B-831D-D98E1FD5AD3C}">
  <ds:schemaRefs/>
</ds:datastoreItem>
</file>

<file path=customXml/itemProps18.xml><?xml version="1.0" encoding="utf-8"?>
<ds:datastoreItem xmlns:ds="http://schemas.openxmlformats.org/officeDocument/2006/customXml" ds:itemID="{B50E2405-36D9-4675-8BB6-3B5F2CE7C33E}">
  <ds:schemaRefs/>
</ds:datastoreItem>
</file>

<file path=customXml/itemProps19.xml><?xml version="1.0" encoding="utf-8"?>
<ds:datastoreItem xmlns:ds="http://schemas.openxmlformats.org/officeDocument/2006/customXml" ds:itemID="{5E25C1C2-8700-4043-B1A7-DE1000182405}">
  <ds:schemaRefs/>
</ds:datastoreItem>
</file>

<file path=customXml/itemProps2.xml><?xml version="1.0" encoding="utf-8"?>
<ds:datastoreItem xmlns:ds="http://schemas.openxmlformats.org/officeDocument/2006/customXml" ds:itemID="{4F2359B2-4903-44C9-BB33-EC55C9D3D638}">
  <ds:schemaRefs/>
</ds:datastoreItem>
</file>

<file path=customXml/itemProps20.xml><?xml version="1.0" encoding="utf-8"?>
<ds:datastoreItem xmlns:ds="http://schemas.openxmlformats.org/officeDocument/2006/customXml" ds:itemID="{730C39AD-4B5F-4A73-B85C-12CE91E4138F}">
  <ds:schemaRefs/>
</ds:datastoreItem>
</file>

<file path=customXml/itemProps21.xml><?xml version="1.0" encoding="utf-8"?>
<ds:datastoreItem xmlns:ds="http://schemas.openxmlformats.org/officeDocument/2006/customXml" ds:itemID="{8AAC1014-81FF-48D5-A7DC-AA8684C5D8E5}">
  <ds:schemaRefs/>
</ds:datastoreItem>
</file>

<file path=customXml/itemProps22.xml><?xml version="1.0" encoding="utf-8"?>
<ds:datastoreItem xmlns:ds="http://schemas.openxmlformats.org/officeDocument/2006/customXml" ds:itemID="{25CB1139-0773-462D-AD3C-E7748391704F}">
  <ds:schemaRefs/>
</ds:datastoreItem>
</file>

<file path=customXml/itemProps23.xml><?xml version="1.0" encoding="utf-8"?>
<ds:datastoreItem xmlns:ds="http://schemas.openxmlformats.org/officeDocument/2006/customXml" ds:itemID="{3775792B-C498-415C-84C0-CCB4E4FB3460}">
  <ds:schemaRefs/>
</ds:datastoreItem>
</file>

<file path=customXml/itemProps24.xml><?xml version="1.0" encoding="utf-8"?>
<ds:datastoreItem xmlns:ds="http://schemas.openxmlformats.org/officeDocument/2006/customXml" ds:itemID="{002D2239-3B6B-4F05-8FF2-B21E7F435958}">
  <ds:schemaRefs/>
</ds:datastoreItem>
</file>

<file path=customXml/itemProps25.xml><?xml version="1.0" encoding="utf-8"?>
<ds:datastoreItem xmlns:ds="http://schemas.openxmlformats.org/officeDocument/2006/customXml" ds:itemID="{CE569A76-3D8B-42AA-BACF-232D2DACC478}">
  <ds:schemaRefs/>
</ds:datastoreItem>
</file>

<file path=customXml/itemProps26.xml><?xml version="1.0" encoding="utf-8"?>
<ds:datastoreItem xmlns:ds="http://schemas.openxmlformats.org/officeDocument/2006/customXml" ds:itemID="{F6FA928E-3742-4261-9BDC-EC994C29D52D}">
  <ds:schemaRefs/>
</ds:datastoreItem>
</file>

<file path=customXml/itemProps27.xml><?xml version="1.0" encoding="utf-8"?>
<ds:datastoreItem xmlns:ds="http://schemas.openxmlformats.org/officeDocument/2006/customXml" ds:itemID="{054E0BBC-5B65-435C-AFA8-67AD6FE3C759}">
  <ds:schemaRefs/>
</ds:datastoreItem>
</file>

<file path=customXml/itemProps28.xml><?xml version="1.0" encoding="utf-8"?>
<ds:datastoreItem xmlns:ds="http://schemas.openxmlformats.org/officeDocument/2006/customXml" ds:itemID="{9293E3A1-48E0-472F-976E-75458E0F3CAF}">
  <ds:schemaRefs/>
</ds:datastoreItem>
</file>

<file path=customXml/itemProps29.xml><?xml version="1.0" encoding="utf-8"?>
<ds:datastoreItem xmlns:ds="http://schemas.openxmlformats.org/officeDocument/2006/customXml" ds:itemID="{0C4F4158-5B42-41DD-A557-FF1697004EEF}">
  <ds:schemaRefs/>
</ds:datastoreItem>
</file>

<file path=customXml/itemProps3.xml><?xml version="1.0" encoding="utf-8"?>
<ds:datastoreItem xmlns:ds="http://schemas.openxmlformats.org/officeDocument/2006/customXml" ds:itemID="{4E6D73B0-5CC4-46BF-8E80-8626101BFEEB}">
  <ds:schemaRefs/>
</ds:datastoreItem>
</file>

<file path=customXml/itemProps30.xml><?xml version="1.0" encoding="utf-8"?>
<ds:datastoreItem xmlns:ds="http://schemas.openxmlformats.org/officeDocument/2006/customXml" ds:itemID="{965582CB-E9D3-4E8B-BCBE-434F104742EA}">
  <ds:schemaRefs/>
</ds:datastoreItem>
</file>

<file path=customXml/itemProps31.xml><?xml version="1.0" encoding="utf-8"?>
<ds:datastoreItem xmlns:ds="http://schemas.openxmlformats.org/officeDocument/2006/customXml" ds:itemID="{A88DB4E0-8984-4C3D-AE5B-589B4D297D9A}">
  <ds:schemaRefs/>
</ds:datastoreItem>
</file>

<file path=customXml/itemProps32.xml><?xml version="1.0" encoding="utf-8"?>
<ds:datastoreItem xmlns:ds="http://schemas.openxmlformats.org/officeDocument/2006/customXml" ds:itemID="{98A27E05-7B22-4E9C-9161-A474A7BCC320}">
  <ds:schemaRefs/>
</ds:datastoreItem>
</file>

<file path=customXml/itemProps33.xml><?xml version="1.0" encoding="utf-8"?>
<ds:datastoreItem xmlns:ds="http://schemas.openxmlformats.org/officeDocument/2006/customXml" ds:itemID="{E8EAEE65-38E9-486E-9777-1AF564203C61}">
  <ds:schemaRefs/>
</ds:datastoreItem>
</file>

<file path=customXml/itemProps34.xml><?xml version="1.0" encoding="utf-8"?>
<ds:datastoreItem xmlns:ds="http://schemas.openxmlformats.org/officeDocument/2006/customXml" ds:itemID="{C84D2FFD-A403-49D8-BBE4-BF3F9C47DA23}">
  <ds:schemaRefs/>
</ds:datastoreItem>
</file>

<file path=customXml/itemProps35.xml><?xml version="1.0" encoding="utf-8"?>
<ds:datastoreItem xmlns:ds="http://schemas.openxmlformats.org/officeDocument/2006/customXml" ds:itemID="{F9383B15-DC75-4485-BCB2-0A519AED7F57}">
  <ds:schemaRefs/>
</ds:datastoreItem>
</file>

<file path=customXml/itemProps36.xml><?xml version="1.0" encoding="utf-8"?>
<ds:datastoreItem xmlns:ds="http://schemas.openxmlformats.org/officeDocument/2006/customXml" ds:itemID="{AF31ED04-AEEB-412D-9655-9999301FAA28}">
  <ds:schemaRefs/>
</ds:datastoreItem>
</file>

<file path=customXml/itemProps37.xml><?xml version="1.0" encoding="utf-8"?>
<ds:datastoreItem xmlns:ds="http://schemas.openxmlformats.org/officeDocument/2006/customXml" ds:itemID="{86C0B8F0-6123-46E0-9FF4-F2D13518B8D2}">
  <ds:schemaRefs/>
</ds:datastoreItem>
</file>

<file path=customXml/itemProps38.xml><?xml version="1.0" encoding="utf-8"?>
<ds:datastoreItem xmlns:ds="http://schemas.openxmlformats.org/officeDocument/2006/customXml" ds:itemID="{AD61EB67-13AA-4BDB-BC6B-13C4D5CC5073}">
  <ds:schemaRefs/>
</ds:datastoreItem>
</file>

<file path=customXml/itemProps39.xml><?xml version="1.0" encoding="utf-8"?>
<ds:datastoreItem xmlns:ds="http://schemas.openxmlformats.org/officeDocument/2006/customXml" ds:itemID="{2AC25372-2F6D-4D7E-B18A-5E0B9119BC63}">
  <ds:schemaRefs/>
</ds:datastoreItem>
</file>

<file path=customXml/itemProps4.xml><?xml version="1.0" encoding="utf-8"?>
<ds:datastoreItem xmlns:ds="http://schemas.openxmlformats.org/officeDocument/2006/customXml" ds:itemID="{8D930FDB-6F9B-4E94-BD14-0C8D9AD98EF3}">
  <ds:schemaRefs/>
</ds:datastoreItem>
</file>

<file path=customXml/itemProps40.xml><?xml version="1.0" encoding="utf-8"?>
<ds:datastoreItem xmlns:ds="http://schemas.openxmlformats.org/officeDocument/2006/customXml" ds:itemID="{4FD8030E-4DB9-4E38-A29C-A1014BA65BF8}">
  <ds:schemaRefs/>
</ds:datastoreItem>
</file>

<file path=customXml/itemProps41.xml><?xml version="1.0" encoding="utf-8"?>
<ds:datastoreItem xmlns:ds="http://schemas.openxmlformats.org/officeDocument/2006/customXml" ds:itemID="{68E9E4D6-7BC5-4EDC-9F95-F7F45C8D5E27}">
  <ds:schemaRefs/>
</ds:datastoreItem>
</file>

<file path=customXml/itemProps42.xml><?xml version="1.0" encoding="utf-8"?>
<ds:datastoreItem xmlns:ds="http://schemas.openxmlformats.org/officeDocument/2006/customXml" ds:itemID="{7CC9FE79-2DC6-45CD-981B-D4A3B35A26B5}">
  <ds:schemaRefs/>
</ds:datastoreItem>
</file>

<file path=customXml/itemProps43.xml><?xml version="1.0" encoding="utf-8"?>
<ds:datastoreItem xmlns:ds="http://schemas.openxmlformats.org/officeDocument/2006/customXml" ds:itemID="{0D77C704-30C3-47F9-BA3A-1C4F83BF07F1}">
  <ds:schemaRefs/>
</ds:datastoreItem>
</file>

<file path=customXml/itemProps44.xml><?xml version="1.0" encoding="utf-8"?>
<ds:datastoreItem xmlns:ds="http://schemas.openxmlformats.org/officeDocument/2006/customXml" ds:itemID="{0D751ADF-5466-49E6-B277-B320A66C7564}">
  <ds:schemaRefs/>
</ds:datastoreItem>
</file>

<file path=customXml/itemProps45.xml><?xml version="1.0" encoding="utf-8"?>
<ds:datastoreItem xmlns:ds="http://schemas.openxmlformats.org/officeDocument/2006/customXml" ds:itemID="{5D5B91F7-6899-449B-93DB-96480CC6FE50}">
  <ds:schemaRefs/>
</ds:datastoreItem>
</file>

<file path=customXml/itemProps46.xml><?xml version="1.0" encoding="utf-8"?>
<ds:datastoreItem xmlns:ds="http://schemas.openxmlformats.org/officeDocument/2006/customXml" ds:itemID="{0C7DC607-DFF2-493A-BBE0-A43210D57C9A}">
  <ds:schemaRefs/>
</ds:datastoreItem>
</file>

<file path=customXml/itemProps47.xml><?xml version="1.0" encoding="utf-8"?>
<ds:datastoreItem xmlns:ds="http://schemas.openxmlformats.org/officeDocument/2006/customXml" ds:itemID="{050AADE9-FF64-4EFC-B94B-D8F5998C3DE8}">
  <ds:schemaRefs/>
</ds:datastoreItem>
</file>

<file path=customXml/itemProps48.xml><?xml version="1.0" encoding="utf-8"?>
<ds:datastoreItem xmlns:ds="http://schemas.openxmlformats.org/officeDocument/2006/customXml" ds:itemID="{5B96FF0E-21FB-4EB9-AA7C-608DADF1684B}">
  <ds:schemaRefs/>
</ds:datastoreItem>
</file>

<file path=customXml/itemProps49.xml><?xml version="1.0" encoding="utf-8"?>
<ds:datastoreItem xmlns:ds="http://schemas.openxmlformats.org/officeDocument/2006/customXml" ds:itemID="{C08DB75C-4435-4C9C-B1F2-EDB93EEA62B5}">
  <ds:schemaRefs/>
</ds:datastoreItem>
</file>

<file path=customXml/itemProps5.xml><?xml version="1.0" encoding="utf-8"?>
<ds:datastoreItem xmlns:ds="http://schemas.openxmlformats.org/officeDocument/2006/customXml" ds:itemID="{F92F3ADE-7BBD-4857-BDD5-B703A24831D4}">
  <ds:schemaRefs/>
</ds:datastoreItem>
</file>

<file path=customXml/itemProps50.xml><?xml version="1.0" encoding="utf-8"?>
<ds:datastoreItem xmlns:ds="http://schemas.openxmlformats.org/officeDocument/2006/customXml" ds:itemID="{3F668496-8726-4C6F-B29E-25DDE1DAEFCE}">
  <ds:schemaRefs/>
</ds:datastoreItem>
</file>

<file path=customXml/itemProps51.xml><?xml version="1.0" encoding="utf-8"?>
<ds:datastoreItem xmlns:ds="http://schemas.openxmlformats.org/officeDocument/2006/customXml" ds:itemID="{B216A95E-004E-4CA1-BAD5-89B215E625B0}">
  <ds:schemaRefs/>
</ds:datastoreItem>
</file>

<file path=customXml/itemProps52.xml><?xml version="1.0" encoding="utf-8"?>
<ds:datastoreItem xmlns:ds="http://schemas.openxmlformats.org/officeDocument/2006/customXml" ds:itemID="{83BDF2DB-FCEA-4F59-8CCE-BA5E88AFBFDD}">
  <ds:schemaRefs/>
</ds:datastoreItem>
</file>

<file path=customXml/itemProps53.xml><?xml version="1.0" encoding="utf-8"?>
<ds:datastoreItem xmlns:ds="http://schemas.openxmlformats.org/officeDocument/2006/customXml" ds:itemID="{F97D2998-5651-47AE-90FC-D117FB93BDB7}">
  <ds:schemaRefs/>
</ds:datastoreItem>
</file>

<file path=customXml/itemProps54.xml><?xml version="1.0" encoding="utf-8"?>
<ds:datastoreItem xmlns:ds="http://schemas.openxmlformats.org/officeDocument/2006/customXml" ds:itemID="{079C4390-3F99-4281-92E8-40016610702B}">
  <ds:schemaRefs/>
</ds:datastoreItem>
</file>

<file path=customXml/itemProps55.xml><?xml version="1.0" encoding="utf-8"?>
<ds:datastoreItem xmlns:ds="http://schemas.openxmlformats.org/officeDocument/2006/customXml" ds:itemID="{58972306-B6D1-4DA1-B6EA-BE91D66B2591}">
  <ds:schemaRefs/>
</ds:datastoreItem>
</file>

<file path=customXml/itemProps56.xml><?xml version="1.0" encoding="utf-8"?>
<ds:datastoreItem xmlns:ds="http://schemas.openxmlformats.org/officeDocument/2006/customXml" ds:itemID="{B78BFD60-3CE3-4C63-B295-6FA127A68D01}">
  <ds:schemaRefs/>
</ds:datastoreItem>
</file>

<file path=customXml/itemProps57.xml><?xml version="1.0" encoding="utf-8"?>
<ds:datastoreItem xmlns:ds="http://schemas.openxmlformats.org/officeDocument/2006/customXml" ds:itemID="{AAEC6906-8667-4C2B-B4B0-8B17AD577DB7}">
  <ds:schemaRefs/>
</ds:datastoreItem>
</file>

<file path=customXml/itemProps58.xml><?xml version="1.0" encoding="utf-8"?>
<ds:datastoreItem xmlns:ds="http://schemas.openxmlformats.org/officeDocument/2006/customXml" ds:itemID="{9ABD7EC0-CFE6-4292-8E58-B2450B7E5696}">
  <ds:schemaRefs/>
</ds:datastoreItem>
</file>

<file path=customXml/itemProps59.xml><?xml version="1.0" encoding="utf-8"?>
<ds:datastoreItem xmlns:ds="http://schemas.openxmlformats.org/officeDocument/2006/customXml" ds:itemID="{A44BB33D-C3C1-470D-8AC4-C4B672C952B6}">
  <ds:schemaRefs/>
</ds:datastoreItem>
</file>

<file path=customXml/itemProps6.xml><?xml version="1.0" encoding="utf-8"?>
<ds:datastoreItem xmlns:ds="http://schemas.openxmlformats.org/officeDocument/2006/customXml" ds:itemID="{3DE8D18F-5C04-4D3E-AD2E-4AB20CD6680D}">
  <ds:schemaRefs/>
</ds:datastoreItem>
</file>

<file path=customXml/itemProps60.xml><?xml version="1.0" encoding="utf-8"?>
<ds:datastoreItem xmlns:ds="http://schemas.openxmlformats.org/officeDocument/2006/customXml" ds:itemID="{2B05C3D9-A7D2-4C29-8602-EB80E3A841D2}">
  <ds:schemaRefs/>
</ds:datastoreItem>
</file>

<file path=customXml/itemProps61.xml><?xml version="1.0" encoding="utf-8"?>
<ds:datastoreItem xmlns:ds="http://schemas.openxmlformats.org/officeDocument/2006/customXml" ds:itemID="{9FEC2DC3-4CD8-40BB-A945-97D862BC82AA}">
  <ds:schemaRefs/>
</ds:datastoreItem>
</file>

<file path=customXml/itemProps62.xml><?xml version="1.0" encoding="utf-8"?>
<ds:datastoreItem xmlns:ds="http://schemas.openxmlformats.org/officeDocument/2006/customXml" ds:itemID="{8C47B11C-F7CC-4220-BD9C-39E3EB74FC61}">
  <ds:schemaRefs/>
</ds:datastoreItem>
</file>

<file path=customXml/itemProps63.xml><?xml version="1.0" encoding="utf-8"?>
<ds:datastoreItem xmlns:ds="http://schemas.openxmlformats.org/officeDocument/2006/customXml" ds:itemID="{671BFE82-9745-4870-80C9-1D09EFBF6328}">
  <ds:schemaRefs/>
</ds:datastoreItem>
</file>

<file path=customXml/itemProps64.xml><?xml version="1.0" encoding="utf-8"?>
<ds:datastoreItem xmlns:ds="http://schemas.openxmlformats.org/officeDocument/2006/customXml" ds:itemID="{7F5A408A-1DBB-429E-85E5-DD271A784946}">
  <ds:schemaRefs/>
</ds:datastoreItem>
</file>

<file path=customXml/itemProps65.xml><?xml version="1.0" encoding="utf-8"?>
<ds:datastoreItem xmlns:ds="http://schemas.openxmlformats.org/officeDocument/2006/customXml" ds:itemID="{6F8DE800-072C-4744-80AE-6E1A1F3AEC7B}">
  <ds:schemaRefs/>
</ds:datastoreItem>
</file>

<file path=customXml/itemProps66.xml><?xml version="1.0" encoding="utf-8"?>
<ds:datastoreItem xmlns:ds="http://schemas.openxmlformats.org/officeDocument/2006/customXml" ds:itemID="{909E7176-DC60-4872-A291-0E86C063107F}">
  <ds:schemaRefs/>
</ds:datastoreItem>
</file>

<file path=customXml/itemProps67.xml><?xml version="1.0" encoding="utf-8"?>
<ds:datastoreItem xmlns:ds="http://schemas.openxmlformats.org/officeDocument/2006/customXml" ds:itemID="{AD686575-D3E9-4992-8770-5B7617641FF7}">
  <ds:schemaRefs/>
</ds:datastoreItem>
</file>

<file path=customXml/itemProps68.xml><?xml version="1.0" encoding="utf-8"?>
<ds:datastoreItem xmlns:ds="http://schemas.openxmlformats.org/officeDocument/2006/customXml" ds:itemID="{69BFDD17-30FD-4122-9956-9282DEBC5812}">
  <ds:schemaRefs/>
</ds:datastoreItem>
</file>

<file path=customXml/itemProps69.xml><?xml version="1.0" encoding="utf-8"?>
<ds:datastoreItem xmlns:ds="http://schemas.openxmlformats.org/officeDocument/2006/customXml" ds:itemID="{9F8A7509-D647-4DF1-B0EC-8D45100FB3FE}">
  <ds:schemaRefs/>
</ds:datastoreItem>
</file>

<file path=customXml/itemProps7.xml><?xml version="1.0" encoding="utf-8"?>
<ds:datastoreItem xmlns:ds="http://schemas.openxmlformats.org/officeDocument/2006/customXml" ds:itemID="{6751DDB0-AD81-40BF-8182-87A539C7BF8A}">
  <ds:schemaRefs/>
</ds:datastoreItem>
</file>

<file path=customXml/itemProps70.xml><?xml version="1.0" encoding="utf-8"?>
<ds:datastoreItem xmlns:ds="http://schemas.openxmlformats.org/officeDocument/2006/customXml" ds:itemID="{3F007111-AB2E-44C9-BAA8-20CC3F5B4033}">
  <ds:schemaRefs/>
</ds:datastoreItem>
</file>

<file path=customXml/itemProps71.xml><?xml version="1.0" encoding="utf-8"?>
<ds:datastoreItem xmlns:ds="http://schemas.openxmlformats.org/officeDocument/2006/customXml" ds:itemID="{7B317B4C-D464-472B-B2C0-A91B003E18B7}">
  <ds:schemaRefs/>
</ds:datastoreItem>
</file>

<file path=customXml/itemProps72.xml><?xml version="1.0" encoding="utf-8"?>
<ds:datastoreItem xmlns:ds="http://schemas.openxmlformats.org/officeDocument/2006/customXml" ds:itemID="{B35ABADB-027C-4738-936D-2CBE7EF182F3}">
  <ds:schemaRefs/>
</ds:datastoreItem>
</file>

<file path=customXml/itemProps73.xml><?xml version="1.0" encoding="utf-8"?>
<ds:datastoreItem xmlns:ds="http://schemas.openxmlformats.org/officeDocument/2006/customXml" ds:itemID="{30099274-10FE-4D0C-A70A-1F033B456982}">
  <ds:schemaRefs/>
</ds:datastoreItem>
</file>

<file path=customXml/itemProps74.xml><?xml version="1.0" encoding="utf-8"?>
<ds:datastoreItem xmlns:ds="http://schemas.openxmlformats.org/officeDocument/2006/customXml" ds:itemID="{BFFF6927-E8E9-4A76-BE4F-E2CDC95BC14F}">
  <ds:schemaRefs/>
</ds:datastoreItem>
</file>

<file path=customXml/itemProps75.xml><?xml version="1.0" encoding="utf-8"?>
<ds:datastoreItem xmlns:ds="http://schemas.openxmlformats.org/officeDocument/2006/customXml" ds:itemID="{E5BB5217-B5AE-4B9A-A3B6-669CC3A63A38}">
  <ds:schemaRefs/>
</ds:datastoreItem>
</file>

<file path=customXml/itemProps76.xml><?xml version="1.0" encoding="utf-8"?>
<ds:datastoreItem xmlns:ds="http://schemas.openxmlformats.org/officeDocument/2006/customXml" ds:itemID="{2B923B9D-B5CC-433A-9632-5E31623F18AC}">
  <ds:schemaRefs/>
</ds:datastoreItem>
</file>

<file path=customXml/itemProps77.xml><?xml version="1.0" encoding="utf-8"?>
<ds:datastoreItem xmlns:ds="http://schemas.openxmlformats.org/officeDocument/2006/customXml" ds:itemID="{6C1E0D9F-BA74-4E17-AB4E-130E8CE6B09F}">
  <ds:schemaRefs/>
</ds:datastoreItem>
</file>

<file path=customXml/itemProps78.xml><?xml version="1.0" encoding="utf-8"?>
<ds:datastoreItem xmlns:ds="http://schemas.openxmlformats.org/officeDocument/2006/customXml" ds:itemID="{2C01EA7B-167A-45F5-A61E-F29063D4B88E}">
  <ds:schemaRefs/>
</ds:datastoreItem>
</file>

<file path=customXml/itemProps79.xml><?xml version="1.0" encoding="utf-8"?>
<ds:datastoreItem xmlns:ds="http://schemas.openxmlformats.org/officeDocument/2006/customXml" ds:itemID="{56EAB68E-079F-4266-A94A-D6227E1049E8}">
  <ds:schemaRefs/>
</ds:datastoreItem>
</file>

<file path=customXml/itemProps8.xml><?xml version="1.0" encoding="utf-8"?>
<ds:datastoreItem xmlns:ds="http://schemas.openxmlformats.org/officeDocument/2006/customXml" ds:itemID="{19489466-BEA7-4D98-8C48-44548FEEEBF9}">
  <ds:schemaRefs/>
</ds:datastoreItem>
</file>

<file path=customXml/itemProps80.xml><?xml version="1.0" encoding="utf-8"?>
<ds:datastoreItem xmlns:ds="http://schemas.openxmlformats.org/officeDocument/2006/customXml" ds:itemID="{EF5388E8-6C6F-4582-86BA-EE2EC4F526BF}">
  <ds:schemaRefs/>
</ds:datastoreItem>
</file>

<file path=customXml/itemProps81.xml><?xml version="1.0" encoding="utf-8"?>
<ds:datastoreItem xmlns:ds="http://schemas.openxmlformats.org/officeDocument/2006/customXml" ds:itemID="{1F074183-6C04-4F7F-86EA-495731DA98A1}">
  <ds:schemaRefs/>
</ds:datastoreItem>
</file>

<file path=customXml/itemProps82.xml><?xml version="1.0" encoding="utf-8"?>
<ds:datastoreItem xmlns:ds="http://schemas.openxmlformats.org/officeDocument/2006/customXml" ds:itemID="{F307C2B7-0E00-4EE4-B601-3D036B0941B5}">
  <ds:schemaRefs/>
</ds:datastoreItem>
</file>

<file path=customXml/itemProps83.xml><?xml version="1.0" encoding="utf-8"?>
<ds:datastoreItem xmlns:ds="http://schemas.openxmlformats.org/officeDocument/2006/customXml" ds:itemID="{43850075-D9DB-438D-BB41-20D5EBFF671E}">
  <ds:schemaRefs/>
</ds:datastoreItem>
</file>

<file path=customXml/itemProps84.xml><?xml version="1.0" encoding="utf-8"?>
<ds:datastoreItem xmlns:ds="http://schemas.openxmlformats.org/officeDocument/2006/customXml" ds:itemID="{D0B2C723-E16F-4E3F-8E67-BF7C32EBE228}">
  <ds:schemaRefs/>
</ds:datastoreItem>
</file>

<file path=customXml/itemProps85.xml><?xml version="1.0" encoding="utf-8"?>
<ds:datastoreItem xmlns:ds="http://schemas.openxmlformats.org/officeDocument/2006/customXml" ds:itemID="{EB21700C-DF27-4FF4-8F12-6452F0E65118}">
  <ds:schemaRefs/>
</ds:datastoreItem>
</file>

<file path=customXml/itemProps86.xml><?xml version="1.0" encoding="utf-8"?>
<ds:datastoreItem xmlns:ds="http://schemas.openxmlformats.org/officeDocument/2006/customXml" ds:itemID="{4879657D-1487-4E87-B15D-FB61DBC17BFE}">
  <ds:schemaRefs/>
</ds:datastoreItem>
</file>

<file path=customXml/itemProps87.xml><?xml version="1.0" encoding="utf-8"?>
<ds:datastoreItem xmlns:ds="http://schemas.openxmlformats.org/officeDocument/2006/customXml" ds:itemID="{CB1BB449-84BC-4EE5-971D-371431F6772A}">
  <ds:schemaRefs/>
</ds:datastoreItem>
</file>

<file path=customXml/itemProps88.xml><?xml version="1.0" encoding="utf-8"?>
<ds:datastoreItem xmlns:ds="http://schemas.openxmlformats.org/officeDocument/2006/customXml" ds:itemID="{25D79700-966F-4FDE-B760-C2F308C5E122}">
  <ds:schemaRefs/>
</ds:datastoreItem>
</file>

<file path=customXml/itemProps89.xml><?xml version="1.0" encoding="utf-8"?>
<ds:datastoreItem xmlns:ds="http://schemas.openxmlformats.org/officeDocument/2006/customXml" ds:itemID="{551F21A1-27C6-4A2F-BA83-C3B05C95DC2B}">
  <ds:schemaRefs/>
</ds:datastoreItem>
</file>

<file path=customXml/itemProps9.xml><?xml version="1.0" encoding="utf-8"?>
<ds:datastoreItem xmlns:ds="http://schemas.openxmlformats.org/officeDocument/2006/customXml" ds:itemID="{7906962C-B16E-4A7B-8366-1C5F0F191C84}">
  <ds:schemaRefs/>
</ds:datastoreItem>
</file>

<file path=customXml/itemProps90.xml><?xml version="1.0" encoding="utf-8"?>
<ds:datastoreItem xmlns:ds="http://schemas.openxmlformats.org/officeDocument/2006/customXml" ds:itemID="{93328F7C-DF18-4258-9577-A351AEAB079D}">
  <ds:schemaRefs/>
</ds:datastoreItem>
</file>

<file path=customXml/itemProps91.xml><?xml version="1.0" encoding="utf-8"?>
<ds:datastoreItem xmlns:ds="http://schemas.openxmlformats.org/officeDocument/2006/customXml" ds:itemID="{85207423-6ED5-48CB-A8F4-0A29E7651015}">
  <ds:schemaRefs/>
</ds:datastoreItem>
</file>

<file path=customXml/itemProps92.xml><?xml version="1.0" encoding="utf-8"?>
<ds:datastoreItem xmlns:ds="http://schemas.openxmlformats.org/officeDocument/2006/customXml" ds:itemID="{7C00F4D8-E2CD-4CA5-9AD2-F715FC52D826}">
  <ds:schemaRefs/>
</ds:datastoreItem>
</file>

<file path=customXml/itemProps93.xml><?xml version="1.0" encoding="utf-8"?>
<ds:datastoreItem xmlns:ds="http://schemas.openxmlformats.org/officeDocument/2006/customXml" ds:itemID="{67AC27ED-FF5A-4891-9B48-B8C6A0641335}">
  <ds:schemaRefs/>
</ds:datastoreItem>
</file>

<file path=customXml/itemProps94.xml><?xml version="1.0" encoding="utf-8"?>
<ds:datastoreItem xmlns:ds="http://schemas.openxmlformats.org/officeDocument/2006/customXml" ds:itemID="{EF659FD0-A0E4-4713-AA79-43A5ACB2DDF4}">
  <ds:schemaRefs/>
</ds:datastoreItem>
</file>

<file path=customXml/itemProps95.xml><?xml version="1.0" encoding="utf-8"?>
<ds:datastoreItem xmlns:ds="http://schemas.openxmlformats.org/officeDocument/2006/customXml" ds:itemID="{FCA951A7-13FA-49FB-8136-3B1F83549F20}">
  <ds:schemaRefs/>
</ds:datastoreItem>
</file>

<file path=customXml/itemProps96.xml><?xml version="1.0" encoding="utf-8"?>
<ds:datastoreItem xmlns:ds="http://schemas.openxmlformats.org/officeDocument/2006/customXml" ds:itemID="{6D26019D-4494-4B3E-A651-19F710391C2A}">
  <ds:schemaRefs/>
</ds:datastoreItem>
</file>

<file path=customXml/itemProps97.xml><?xml version="1.0" encoding="utf-8"?>
<ds:datastoreItem xmlns:ds="http://schemas.openxmlformats.org/officeDocument/2006/customXml" ds:itemID="{414A625C-B3DA-4A97-8FF9-2E37909AF5B7}">
  <ds:schemaRefs/>
</ds:datastoreItem>
</file>

<file path=customXml/itemProps98.xml><?xml version="1.0" encoding="utf-8"?>
<ds:datastoreItem xmlns:ds="http://schemas.openxmlformats.org/officeDocument/2006/customXml" ds:itemID="{AF951787-1518-4FC8-A9F1-FE7920C52D63}">
  <ds:schemaRefs/>
</ds:datastoreItem>
</file>

<file path=customXml/itemProps99.xml><?xml version="1.0" encoding="utf-8"?>
<ds:datastoreItem xmlns:ds="http://schemas.openxmlformats.org/officeDocument/2006/customXml" ds:itemID="{46778E80-FF5F-4807-BACA-2E8DE30C9C59}">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193</TotalTime>
  <Words>5029</Words>
  <Application>Microsoft Office PowerPoint</Application>
  <PresentationFormat>自定义</PresentationFormat>
  <Paragraphs>414</Paragraphs>
  <Slides>53</Slides>
  <Notes>44</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2</vt:i4>
      </vt:variant>
      <vt:variant>
        <vt:lpstr>幻灯片标题</vt:lpstr>
      </vt:variant>
      <vt:variant>
        <vt:i4>53</vt:i4>
      </vt:variant>
    </vt:vector>
  </HeadingPairs>
  <TitlesOfParts>
    <vt:vector size="69" baseType="lpstr">
      <vt:lpstr>等线</vt:lpstr>
      <vt:lpstr>仿宋</vt:lpstr>
      <vt:lpstr>黑体</vt:lpstr>
      <vt:lpstr>华文隶书</vt:lpstr>
      <vt:lpstr>华文细黑</vt:lpstr>
      <vt:lpstr>楷体</vt:lpstr>
      <vt:lpstr>宋体</vt:lpstr>
      <vt:lpstr>微软雅黑</vt:lpstr>
      <vt:lpstr>Arial</vt:lpstr>
      <vt:lpstr>Calibri</vt:lpstr>
      <vt:lpstr>Times New Roman</vt:lpstr>
      <vt:lpstr>自定义设计方案</vt:lpstr>
      <vt:lpstr>返回目录</vt:lpstr>
      <vt:lpstr>2_Office 主题​​</vt:lpstr>
      <vt:lpstr>Equation</vt:lpstr>
      <vt:lpstr>MathType 7.0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iphone God</dc:creator>
  <cp:lastModifiedBy>iphone God</cp:lastModifiedBy>
  <cp:revision>172</cp:revision>
  <dcterms:created xsi:type="dcterms:W3CDTF">2025-01-13T03:19:00Z</dcterms:created>
  <dcterms:modified xsi:type="dcterms:W3CDTF">2025-06-02T09:13:54Z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E24D4A4F22AB417E9CA542D0A614C1B5_12</vt:lpwstr>
  </property>
  <property fmtid="{D5CDD505-2E9C-101B-9397-08002B2CF9AE}" pid="3" name="KSOProductBuildVer">
    <vt:lpwstr>2052-12.1.0.19770</vt:lpwstr>
  </property>
</Properties>
</file>